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9" r:id="rId2"/>
    <p:sldId id="287" r:id="rId3"/>
    <p:sldId id="286" r:id="rId4"/>
    <p:sldId id="313" r:id="rId5"/>
    <p:sldId id="300" r:id="rId6"/>
    <p:sldId id="302" r:id="rId7"/>
    <p:sldId id="316" r:id="rId8"/>
    <p:sldId id="317" r:id="rId9"/>
    <p:sldId id="318" r:id="rId10"/>
    <p:sldId id="319" r:id="rId11"/>
    <p:sldId id="305" r:id="rId12"/>
    <p:sldId id="306" r:id="rId13"/>
    <p:sldId id="307" r:id="rId14"/>
    <p:sldId id="308" r:id="rId15"/>
    <p:sldId id="314" r:id="rId16"/>
    <p:sldId id="315" r:id="rId17"/>
    <p:sldId id="294" r:id="rId18"/>
    <p:sldId id="301" r:id="rId19"/>
    <p:sldId id="289" r:id="rId20"/>
    <p:sldId id="291" r:id="rId21"/>
    <p:sldId id="290" r:id="rId22"/>
    <p:sldId id="29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5" autoAdjust="0"/>
    <p:restoredTop sz="92127" autoAdjust="0"/>
  </p:normalViewPr>
  <p:slideViewPr>
    <p:cSldViewPr snapToGrid="0" snapToObjects="1">
      <p:cViewPr>
        <p:scale>
          <a:sx n="103" d="100"/>
          <a:sy n="103" d="100"/>
        </p:scale>
        <p:origin x="2152" y="4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B867BC-928B-674A-B90D-CD47D4CFECD8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217FF-151C-7C4E-86ED-A19DCC490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0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Functional view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You are not your user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217FF-151C-7C4E-86ED-A19DCC490FC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67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Functional view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171450" indent="-171450">
              <a:buFontTx/>
              <a:buChar char="-"/>
            </a:pPr>
            <a:r>
              <a:rPr lang="en-US" baseline="0" dirty="0" smtClean="0"/>
              <a:t>You are not your user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217FF-151C-7C4E-86ED-A19DCC490F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67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 someone have Chrome? </a:t>
            </a:r>
          </a:p>
          <a:p>
            <a:endParaRPr lang="en-US" dirty="0" smtClean="0"/>
          </a:p>
          <a:p>
            <a:r>
              <a:rPr lang="en-US" dirty="0" smtClean="0"/>
              <a:t>Change the default download</a:t>
            </a:r>
            <a:r>
              <a:rPr lang="en-US" baseline="0" dirty="0" smtClean="0"/>
              <a:t> location of your browser.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217FF-151C-7C4E-86ED-A19DCC490FC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44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Honda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217FF-151C-7C4E-86ED-A19DCC490F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8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Honda story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0217FF-151C-7C4E-86ED-A19DCC490FC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8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3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86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65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70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1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172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1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7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26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69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763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73933-7090-404A-B4A8-CDF6AD5A326A}" type="datetimeFigureOut">
              <a:rPr lang="en-US" smtClean="0"/>
              <a:t>9/20/17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1A63C-28E7-7D4C-9CE6-D8C5B9A9B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9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1320" y="2031580"/>
            <a:ext cx="6019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Does it do what the user expects?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71320" y="1414182"/>
            <a:ext cx="723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Does it do what the user wants?</a:t>
            </a:r>
          </a:p>
        </p:txBody>
      </p:sp>
      <p:pic>
        <p:nvPicPr>
          <p:cNvPr id="5" name="Picture 4" descr="Screen Shot 2014-02-22 at 2.18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65" y="2994955"/>
            <a:ext cx="5061313" cy="33485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1235" y="2445590"/>
            <a:ext cx="4029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venir Light"/>
                <a:cs typeface="Avenir Light"/>
              </a:rPr>
              <a:t>(NOT what YOU expect)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3089" y="316317"/>
            <a:ext cx="7429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E46C0A"/>
                </a:solidFill>
                <a:latin typeface="Avenir Light"/>
                <a:cs typeface="Avenir Light"/>
              </a:rPr>
              <a:t>What is does </a:t>
            </a:r>
            <a:r>
              <a:rPr lang="en-US" sz="4400" dirty="0" smtClean="0">
                <a:latin typeface="Avenir Light"/>
                <a:cs typeface="Avenir Light"/>
              </a:rPr>
              <a:t>USABLE</a:t>
            </a:r>
            <a:r>
              <a:rPr lang="en-US" sz="4400" dirty="0" smtClean="0">
                <a:solidFill>
                  <a:srgbClr val="E46C0A"/>
                </a:solidFill>
                <a:latin typeface="Avenir Light"/>
                <a:cs typeface="Avenir Light"/>
              </a:rPr>
              <a:t> mean? </a:t>
            </a:r>
            <a:endParaRPr lang="en-US" sz="4400" dirty="0">
              <a:solidFill>
                <a:srgbClr val="E46C0A"/>
              </a:solidFill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98218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2582" y="1368327"/>
            <a:ext cx="729040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Inform them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Answer questions (as much as possible)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Framing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i="1" dirty="0" smtClean="0">
                <a:latin typeface="Avenir Light"/>
                <a:cs typeface="Avenir Light"/>
              </a:rPr>
              <a:t>Never</a:t>
            </a:r>
            <a:r>
              <a:rPr lang="en-US" sz="2800" dirty="0" smtClean="0">
                <a:latin typeface="Avenir Light"/>
                <a:cs typeface="Avenir Light"/>
              </a:rPr>
              <a:t> act disappointed</a:t>
            </a:r>
            <a:endParaRPr lang="en-US" sz="2800" i="1" dirty="0" smtClean="0">
              <a:latin typeface="Avenir Light"/>
              <a:cs typeface="Avenir Light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Start with an easy task 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Privacy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Don’t let random people watch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Comfort and Control</a:t>
            </a:r>
            <a:endParaRPr lang="en-US" sz="3200" i="1" dirty="0" smtClean="0">
              <a:latin typeface="Avenir Light"/>
              <a:cs typeface="Avenir Light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Take breaks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User can quit any time</a:t>
            </a:r>
            <a:endParaRPr lang="en-US" sz="2800" dirty="0">
              <a:latin typeface="Avenir Light"/>
              <a:cs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2582" y="218208"/>
            <a:ext cx="79741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E46C0A"/>
                </a:solidFill>
                <a:latin typeface="Avenir Light"/>
                <a:cs typeface="Avenir Light"/>
              </a:rPr>
              <a:t>How do we help users?: </a:t>
            </a:r>
            <a:r>
              <a:rPr lang="en-US" sz="4400" dirty="0" smtClean="0">
                <a:latin typeface="Avenir Light"/>
                <a:cs typeface="Avenir Light"/>
              </a:rPr>
              <a:t>During</a:t>
            </a:r>
            <a:endParaRPr lang="en-US" sz="4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972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2-23 at 1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6" y="850700"/>
            <a:ext cx="7767699" cy="58318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6879" y="1184030"/>
            <a:ext cx="8581459" cy="646331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Click-and-drag a pawn one square ahead</a:t>
            </a:r>
            <a:endParaRPr lang="en-US" sz="36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573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2-23 at 1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6" y="850700"/>
            <a:ext cx="7767699" cy="58318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1745" y="5823016"/>
            <a:ext cx="7007736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Move a pawn one square forward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8449" y="214534"/>
            <a:ext cx="6147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46C0A"/>
                </a:solidFill>
                <a:latin typeface="Avenir Light"/>
                <a:cs typeface="Avenir Light"/>
              </a:rPr>
              <a:t>Define Tasks: </a:t>
            </a:r>
            <a:r>
              <a:rPr lang="en-US" sz="3600" dirty="0" smtClean="0">
                <a:solidFill>
                  <a:srgbClr val="000000"/>
                </a:solidFill>
                <a:latin typeface="Avenir Light"/>
                <a:cs typeface="Avenir Light"/>
              </a:rPr>
              <a:t>Don’t say HOW</a:t>
            </a:r>
            <a:endParaRPr lang="en-US" sz="3600" dirty="0">
              <a:solidFill>
                <a:srgbClr val="E46C0A"/>
              </a:solidFill>
              <a:latin typeface="Avenir Light"/>
              <a:cs typeface="Avenir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2220" y="1184030"/>
            <a:ext cx="8606118" cy="646331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Click-and-drag a pawn one square ahead</a:t>
            </a:r>
            <a:endParaRPr lang="en-US" sz="36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79202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2-23 at 1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6" y="850700"/>
            <a:ext cx="7767699" cy="58318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8880" y="1184030"/>
            <a:ext cx="6263480" cy="1200329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Can the knight on G2 move to H3 or G3? </a:t>
            </a:r>
            <a:endParaRPr lang="en-US" sz="36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70157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2-23 at 1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6" y="850700"/>
            <a:ext cx="7767699" cy="5831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5761" y="66586"/>
            <a:ext cx="8567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46C0A"/>
                </a:solidFill>
                <a:latin typeface="Avenir Light"/>
                <a:cs typeface="Avenir Light"/>
              </a:rPr>
              <a:t>Define Tasks: </a:t>
            </a:r>
            <a:r>
              <a:rPr lang="en-US" sz="3600" dirty="0" smtClean="0">
                <a:solidFill>
                  <a:srgbClr val="000000"/>
                </a:solidFill>
                <a:latin typeface="Avenir Light"/>
                <a:cs typeface="Avenir Light"/>
              </a:rPr>
              <a:t>Avoid Questions, Use Tasks </a:t>
            </a:r>
            <a:endParaRPr lang="en-US" sz="3600" dirty="0">
              <a:solidFill>
                <a:srgbClr val="E46C0A"/>
              </a:solidFill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819" y="5937580"/>
            <a:ext cx="6961825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Make a legal move with a knight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8880" y="1184030"/>
            <a:ext cx="6263480" cy="1200329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Can the knight on G2 move to H3 or G3? </a:t>
            </a:r>
            <a:endParaRPr lang="en-US" sz="36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595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2-23 at 1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6" y="850700"/>
            <a:ext cx="7767699" cy="58318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07329" y="995318"/>
            <a:ext cx="4879513" cy="646331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Finish up your game</a:t>
            </a:r>
            <a:endParaRPr lang="en-US" sz="36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104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2-23 at 1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6" y="850700"/>
            <a:ext cx="7767699" cy="5831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2500" y="195100"/>
            <a:ext cx="5261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E46C0A"/>
                </a:solidFill>
                <a:latin typeface="Avenir Light"/>
                <a:cs typeface="Avenir Light"/>
              </a:rPr>
              <a:t>Define Tasks: </a:t>
            </a:r>
            <a:r>
              <a:rPr lang="en-US" sz="3600" dirty="0" smtClean="0">
                <a:solidFill>
                  <a:srgbClr val="000000"/>
                </a:solidFill>
                <a:latin typeface="Avenir Light"/>
                <a:cs typeface="Avenir Light"/>
              </a:rPr>
              <a:t>Be Specific</a:t>
            </a:r>
            <a:endParaRPr lang="en-US" sz="3600" dirty="0">
              <a:solidFill>
                <a:srgbClr val="E46C0A"/>
              </a:solidFill>
              <a:latin typeface="Avenir Light"/>
              <a:cs typeface="Avenir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78449" y="5712055"/>
            <a:ext cx="7389956" cy="646331"/>
          </a:xfrm>
          <a:prstGeom prst="rect">
            <a:avLst/>
          </a:prstGeom>
          <a:solidFill>
            <a:schemeClr val="accent3">
              <a:lumMod val="40000"/>
              <a:lumOff val="60000"/>
              <a:alpha val="7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Exit the application without saving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7329" y="995318"/>
            <a:ext cx="4879513" cy="646331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Finish up your game</a:t>
            </a:r>
            <a:endParaRPr lang="en-US" sz="36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42495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2878"/>
            <a:ext cx="8229600" cy="909744"/>
          </a:xfrm>
        </p:spPr>
        <p:txBody>
          <a:bodyPr/>
          <a:lstStyle/>
          <a:p>
            <a:r>
              <a:rPr lang="en-US" dirty="0" smtClean="0">
                <a:latin typeface="Avenir Light"/>
                <a:cs typeface="Avenir Light"/>
              </a:rPr>
              <a:t>Think-Aloud Protocol</a:t>
            </a:r>
            <a:endParaRPr lang="en-US" dirty="0">
              <a:latin typeface="Avenir Light"/>
              <a:cs typeface="Avenir Light"/>
            </a:endParaRPr>
          </a:p>
        </p:txBody>
      </p:sp>
      <p:pic>
        <p:nvPicPr>
          <p:cNvPr id="4" name="Picture 3" descr="Hawthorne-verbalizeYST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138" y="1476120"/>
            <a:ext cx="3962722" cy="3802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594" y="1640882"/>
            <a:ext cx="53285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Kinds of questions: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i="1" dirty="0" smtClean="0">
                <a:latin typeface="Avenir Light"/>
                <a:cs typeface="Avenir Light"/>
              </a:rPr>
              <a:t>What do you think is happening?</a:t>
            </a:r>
            <a:endParaRPr lang="en-US" sz="2800" dirty="0" smtClean="0">
              <a:latin typeface="Avenir Light"/>
              <a:cs typeface="Avenir Light"/>
            </a:endParaRPr>
          </a:p>
          <a:p>
            <a:pPr marL="914400" lvl="1" indent="-457200">
              <a:buFont typeface="Arial"/>
              <a:buChar char="•"/>
            </a:pPr>
            <a:r>
              <a:rPr lang="en-US" sz="2800" i="1" dirty="0" smtClean="0">
                <a:latin typeface="Avenir Light"/>
                <a:cs typeface="Avenir Light"/>
              </a:rPr>
              <a:t>What are you trying to 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6595" y="3651730"/>
            <a:ext cx="5240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May modify interaction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6595" y="4252900"/>
            <a:ext cx="52401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Two people work together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Conversation is natural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But may not work together</a:t>
            </a:r>
          </a:p>
        </p:txBody>
      </p:sp>
    </p:spTree>
    <p:extLst>
      <p:ext uri="{BB962C8B-B14F-4D97-AF65-F5344CB8AC3E}">
        <p14:creationId xmlns:p14="http://schemas.microsoft.com/office/powerpoint/2010/main" val="12812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27689" y="306988"/>
            <a:ext cx="2727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E46C0A"/>
                </a:solidFill>
                <a:latin typeface="Avenir Light"/>
                <a:cs typeface="Avenir Light"/>
              </a:rPr>
              <a:t>Summary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7332" y="1772582"/>
            <a:ext cx="60785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latin typeface="Avenir Light"/>
                <a:cs typeface="Avenir Light"/>
              </a:rPr>
              <a:t>Be careful in your task selection and crafting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latin typeface="Avenir Light"/>
                <a:cs typeface="Avenir Light"/>
              </a:rPr>
              <a:t>MAKE A SCRIPT!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Give tasks, not questions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Be clear and specific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Don’t over-instruct. Give realistic tasks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Be careful not to 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332" y="3742130"/>
            <a:ext cx="64361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latin typeface="Avenir Light"/>
                <a:cs typeface="Avenir Light"/>
              </a:rPr>
              <a:t>Consider the human element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Capture information with questionnaire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Make the user feel as comfortable as possible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How you frame the experiment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Your environment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Consider how think-aloud impacts interaction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7332" y="1232263"/>
            <a:ext cx="6078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Avenir Light"/>
                <a:cs typeface="Avenir Light"/>
              </a:rPr>
              <a:t>Typical set up: </a:t>
            </a:r>
            <a:r>
              <a:rPr lang="en-US" sz="2000" b="1" dirty="0" smtClean="0">
                <a:latin typeface="Avenir Light"/>
                <a:cs typeface="Avenir Light"/>
              </a:rPr>
              <a:t>user, facilitator, observer(s) </a:t>
            </a:r>
          </a:p>
        </p:txBody>
      </p:sp>
    </p:spTree>
    <p:extLst>
      <p:ext uri="{BB962C8B-B14F-4D97-AF65-F5344CB8AC3E}">
        <p14:creationId xmlns:p14="http://schemas.microsoft.com/office/powerpoint/2010/main" val="405667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1908" y="306988"/>
            <a:ext cx="6377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00"/>
                </a:solidFill>
                <a:latin typeface="Avenir Light"/>
                <a:cs typeface="Avenir Light"/>
              </a:rPr>
              <a:t>What have we missed?</a:t>
            </a:r>
            <a:endParaRPr lang="en-US" sz="4800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8046" y="2863743"/>
            <a:ext cx="44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1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6729" y="2879490"/>
            <a:ext cx="44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2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7364" y="2863743"/>
            <a:ext cx="310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venir Light"/>
                <a:cs typeface="Avenir Light"/>
              </a:rPr>
              <a:t>outperforms</a:t>
            </a:r>
            <a:endParaRPr lang="en-US" sz="3600" dirty="0">
              <a:latin typeface="Avenir Light"/>
              <a:cs typeface="Avenir Light"/>
            </a:endParaRPr>
          </a:p>
        </p:txBody>
      </p:sp>
      <p:pic>
        <p:nvPicPr>
          <p:cNvPr id="6" name="Picture 5" descr="Screen Shot 2014-02-24 at 9.1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00" y="1403792"/>
            <a:ext cx="2303459" cy="4699057"/>
          </a:xfrm>
          <a:prstGeom prst="rect">
            <a:avLst/>
          </a:prstGeom>
        </p:spPr>
      </p:pic>
      <p:pic>
        <p:nvPicPr>
          <p:cNvPr id="7" name="Picture 6" descr="Screen Shot 2014-02-24 at 9.19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4" y="1403792"/>
            <a:ext cx="3026494" cy="467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4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4344" y="1882313"/>
            <a:ext cx="8107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solidFill>
                  <a:srgbClr val="E46C0A"/>
                </a:solidFill>
                <a:latin typeface="Avenir Light"/>
                <a:cs typeface="Avenir Light"/>
              </a:rPr>
              <a:t>Formative Evaluation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3200" dirty="0">
                <a:latin typeface="Avenir Light"/>
                <a:cs typeface="Avenir Light"/>
              </a:rPr>
              <a:t>Iterative testing during the design process to help find and fix usability problems. </a:t>
            </a:r>
            <a:r>
              <a:rPr lang="en-US" sz="3200" dirty="0" smtClean="0">
                <a:latin typeface="Avenir Light"/>
                <a:cs typeface="Avenir Light"/>
              </a:rPr>
              <a:t>Usually, bring users to lab.</a:t>
            </a:r>
            <a:br>
              <a:rPr lang="en-US" sz="3200" dirty="0" smtClean="0">
                <a:latin typeface="Avenir Light"/>
                <a:cs typeface="Avenir Light"/>
              </a:rPr>
            </a:br>
            <a:endParaRPr lang="en-US" sz="3200" dirty="0">
              <a:latin typeface="Avenir Light"/>
              <a:cs typeface="Avenir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Field Study</a:t>
            </a: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Controlled Experiment</a:t>
            </a:r>
            <a:endParaRPr lang="en-US" sz="3200" dirty="0">
              <a:latin typeface="Avenir Light"/>
              <a:cs typeface="Avenir Light"/>
            </a:endParaRPr>
          </a:p>
          <a:p>
            <a:pPr marL="914400" lvl="1" indent="-457200">
              <a:buFont typeface="Arial"/>
              <a:buChar char="•"/>
            </a:pPr>
            <a:endParaRPr lang="en-US" sz="3200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3856" y="316317"/>
            <a:ext cx="54316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venir Light"/>
                <a:cs typeface="Avenir Light"/>
              </a:rPr>
              <a:t>Kinds of User Testing</a:t>
            </a:r>
            <a:endParaRPr lang="en-US" sz="4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4962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62798" y="306988"/>
            <a:ext cx="3115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E46C0A"/>
                </a:solidFill>
                <a:latin typeface="Avenir Light"/>
                <a:cs typeface="Avenir Light"/>
              </a:rPr>
              <a:t>EMOTION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8046" y="2863743"/>
            <a:ext cx="44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1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016729" y="2879490"/>
            <a:ext cx="441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Avenir Light"/>
                <a:cs typeface="Avenir Light"/>
              </a:rPr>
              <a:t>2</a:t>
            </a:r>
            <a:endParaRPr lang="en-US" sz="3600" dirty="0">
              <a:latin typeface="Avenir Light"/>
              <a:cs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7364" y="2863743"/>
            <a:ext cx="3105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venir Light"/>
                <a:cs typeface="Avenir Light"/>
              </a:rPr>
              <a:t>outperforms</a:t>
            </a:r>
            <a:endParaRPr lang="en-US" sz="3600" dirty="0">
              <a:latin typeface="Avenir Light"/>
              <a:cs typeface="Avenir Light"/>
            </a:endParaRPr>
          </a:p>
        </p:txBody>
      </p:sp>
      <p:pic>
        <p:nvPicPr>
          <p:cNvPr id="6" name="Picture 5" descr="Screen Shot 2014-02-24 at 9.1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900" y="1403792"/>
            <a:ext cx="2303459" cy="4699057"/>
          </a:xfrm>
          <a:prstGeom prst="rect">
            <a:avLst/>
          </a:prstGeom>
        </p:spPr>
      </p:pic>
      <p:pic>
        <p:nvPicPr>
          <p:cNvPr id="7" name="Picture 6" descr="Screen Shot 2014-02-24 at 9.19.2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4" y="1403792"/>
            <a:ext cx="3026494" cy="46752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2370" y="6226677"/>
            <a:ext cx="7596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venir Light"/>
                <a:cs typeface="Avenir Light"/>
              </a:rPr>
              <a:t>How do you capture the user’s full experience? </a:t>
            </a:r>
            <a:endParaRPr lang="en-US" sz="28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297661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11671" y="306988"/>
            <a:ext cx="36181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smtClean="0">
                <a:solidFill>
                  <a:srgbClr val="E46C0A"/>
                </a:solidFill>
                <a:latin typeface="Avenir Light"/>
                <a:cs typeface="Avenir Light"/>
              </a:rPr>
              <a:t>What’s next?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528" y="1588868"/>
            <a:ext cx="3101991" cy="20696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516" y="2057369"/>
            <a:ext cx="44277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Emerging technology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Eye-tracking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Heart rate monitor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Brain sensing</a:t>
            </a:r>
          </a:p>
          <a:p>
            <a:pPr marL="742950" lvl="1" indent="-285750">
              <a:buFont typeface="Arial"/>
              <a:buChar char="•"/>
            </a:pPr>
            <a:endParaRPr lang="en-US" sz="2400" dirty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Not reliable yet, but not as far out as you think!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Are there new ethical issues?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endParaRPr lang="en-US" sz="2400" dirty="0" smtClean="0">
              <a:latin typeface="Avenir Light"/>
              <a:cs typeface="Avenir Light"/>
            </a:endParaRPr>
          </a:p>
          <a:p>
            <a:pPr marL="285750" indent="-285750">
              <a:buFont typeface="Arial"/>
              <a:buChar char="•"/>
            </a:pPr>
            <a:endParaRPr lang="en-US" sz="2400" dirty="0">
              <a:latin typeface="Avenir Light"/>
              <a:cs typeface="Avenir Light"/>
            </a:endParaRPr>
          </a:p>
        </p:txBody>
      </p:sp>
      <p:pic>
        <p:nvPicPr>
          <p:cNvPr id="7" name="Picture 6" descr="fNIRS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528" y="3724439"/>
            <a:ext cx="3831808" cy="287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2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57011" y="306988"/>
            <a:ext cx="2727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E46C0A"/>
                </a:solidFill>
                <a:latin typeface="Avenir Light"/>
                <a:cs typeface="Avenir Light"/>
              </a:rPr>
              <a:t>Summary</a:t>
            </a:r>
            <a:endParaRPr lang="en-US" sz="4800" dirty="0">
              <a:solidFill>
                <a:schemeClr val="accent6">
                  <a:lumMod val="75000"/>
                </a:schemeClr>
              </a:solidFill>
              <a:latin typeface="Avenir Light"/>
              <a:cs typeface="Avenir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16117"/>
            <a:ext cx="96048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venir Light"/>
                <a:cs typeface="Avenir Light"/>
              </a:rPr>
              <a:t>Thanks to Rob Miller (CSAIL at MIT), Terry </a:t>
            </a:r>
            <a:r>
              <a:rPr lang="en-US" sz="1500" dirty="0" err="1" smtClean="0">
                <a:latin typeface="Avenir Light"/>
                <a:cs typeface="Avenir Light"/>
              </a:rPr>
              <a:t>Winograd</a:t>
            </a:r>
            <a:r>
              <a:rPr lang="en-US" sz="1500" dirty="0">
                <a:latin typeface="Avenir Light"/>
                <a:cs typeface="Avenir Light"/>
              </a:rPr>
              <a:t> </a:t>
            </a:r>
            <a:r>
              <a:rPr lang="en-US" sz="1500" dirty="0" smtClean="0">
                <a:latin typeface="Avenir Light"/>
                <a:cs typeface="Avenir Light"/>
              </a:rPr>
              <a:t>(Stanford), Jennifer </a:t>
            </a:r>
            <a:r>
              <a:rPr lang="en-US" sz="1500" dirty="0" err="1" smtClean="0">
                <a:latin typeface="Avenir Light"/>
                <a:cs typeface="Avenir Light"/>
              </a:rPr>
              <a:t>Golbeck</a:t>
            </a:r>
            <a:r>
              <a:rPr lang="en-US" sz="1500" dirty="0" smtClean="0">
                <a:latin typeface="Avenir Light"/>
                <a:cs typeface="Avenir Light"/>
              </a:rPr>
              <a:t> (University of Maryland)    </a:t>
            </a:r>
            <a:endParaRPr lang="en-US" sz="1500" dirty="0">
              <a:latin typeface="Avenir Light"/>
              <a:cs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97332" y="1772582"/>
            <a:ext cx="60785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 b="1" dirty="0" smtClean="0">
                <a:latin typeface="Avenir Light"/>
                <a:cs typeface="Avenir Light"/>
              </a:rPr>
              <a:t>Be careful in your task selection and crafting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b="1" dirty="0" smtClean="0">
                <a:latin typeface="Avenir Light"/>
                <a:cs typeface="Avenir Light"/>
              </a:rPr>
              <a:t>MAKE A SCRIPT!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Give tasks, not questions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Be clear and specific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Don’t over-instruct. Give realistic tasks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Be careful not to bias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332" y="3593634"/>
            <a:ext cx="60785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 b="1" dirty="0" smtClean="0">
                <a:latin typeface="Avenir Light"/>
                <a:cs typeface="Avenir Light"/>
              </a:rPr>
              <a:t>Consider the human element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Capture information with questionnaire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Make the user feel as comfortable as possible</a:t>
            </a:r>
          </a:p>
          <a:p>
            <a:pPr marL="1257300" lvl="2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How you frame the experiment</a:t>
            </a:r>
          </a:p>
          <a:p>
            <a:pPr marL="1257300" lvl="2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Your environment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Consider how think-aloud impacts interaction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332" y="5438895"/>
            <a:ext cx="607853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 b="1" dirty="0" smtClean="0">
                <a:latin typeface="Avenir Light"/>
                <a:cs typeface="Avenir Light"/>
              </a:rPr>
              <a:t>Consider what your tasks might not capture</a:t>
            </a:r>
          </a:p>
          <a:p>
            <a:pPr marL="800100" lvl="1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User experience: does it make them feel cool?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7332" y="1232263"/>
            <a:ext cx="607853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900" dirty="0" smtClean="0">
                <a:latin typeface="Avenir Light"/>
                <a:cs typeface="Avenir Light"/>
              </a:rPr>
              <a:t>Typical set up: </a:t>
            </a:r>
            <a:r>
              <a:rPr lang="en-US" sz="1900" b="1" dirty="0" smtClean="0">
                <a:latin typeface="Avenir Light"/>
                <a:cs typeface="Avenir Light"/>
              </a:rPr>
              <a:t>user, facilitator, observer(s) </a:t>
            </a:r>
          </a:p>
        </p:txBody>
      </p:sp>
    </p:spTree>
    <p:extLst>
      <p:ext uri="{BB962C8B-B14F-4D97-AF65-F5344CB8AC3E}">
        <p14:creationId xmlns:p14="http://schemas.microsoft.com/office/powerpoint/2010/main" val="87979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9499" y="2464121"/>
            <a:ext cx="7160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venir Light"/>
                <a:cs typeface="Avenir Light"/>
              </a:rPr>
              <a:t>User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venir Light"/>
                <a:cs typeface="Avenir Light"/>
              </a:rPr>
              <a:t> </a:t>
            </a:r>
            <a:r>
              <a:rPr lang="en-US" sz="2800" dirty="0" smtClean="0">
                <a:latin typeface="Avenir Light"/>
                <a:cs typeface="Avenir Light"/>
              </a:rPr>
              <a:t>should perform tasks, think out loud</a:t>
            </a:r>
            <a:endParaRPr lang="en-US" sz="2800" b="1" dirty="0" smtClean="0">
              <a:latin typeface="Avenir Light"/>
              <a:cs typeface="Avenir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9373" y="291659"/>
            <a:ext cx="47533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00"/>
                </a:solidFill>
                <a:latin typeface="Avenir Light"/>
                <a:cs typeface="Avenir Light"/>
              </a:rPr>
              <a:t>Roles: Basic Setup</a:t>
            </a:r>
            <a:endParaRPr lang="en-US" sz="4400" dirty="0">
              <a:solidFill>
                <a:srgbClr val="000000"/>
              </a:solidFill>
              <a:latin typeface="Avenir Light"/>
              <a:cs typeface="Avenir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970" y="1422859"/>
            <a:ext cx="7237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Roles: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499" y="1940901"/>
            <a:ext cx="6429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Avenir Light"/>
                <a:cs typeface="Avenir Light"/>
              </a:rPr>
              <a:t>Facilitator</a:t>
            </a:r>
            <a:r>
              <a:rPr lang="en-US" sz="2800" b="1" dirty="0" smtClean="0">
                <a:latin typeface="Avenir Light"/>
                <a:cs typeface="Avenir Light"/>
              </a:rPr>
              <a:t> </a:t>
            </a:r>
            <a:r>
              <a:rPr lang="en-US" sz="2800" dirty="0" smtClean="0">
                <a:latin typeface="Avenir Light"/>
                <a:cs typeface="Avenir Light"/>
              </a:rPr>
              <a:t>briefs user, provides tasks. </a:t>
            </a:r>
            <a:endParaRPr lang="en-US" sz="2800" b="1" dirty="0" smtClean="0">
              <a:latin typeface="Avenir Light"/>
              <a:cs typeface="Avenir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499" y="3027827"/>
            <a:ext cx="7750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b="1" dirty="0" smtClean="0">
                <a:solidFill>
                  <a:srgbClr val="E46C0A"/>
                </a:solidFill>
                <a:latin typeface="Avenir Light"/>
                <a:cs typeface="Avenir Light"/>
              </a:rPr>
              <a:t>Observer</a:t>
            </a:r>
            <a:r>
              <a:rPr lang="en-US" sz="2800" b="1" dirty="0" smtClean="0">
                <a:latin typeface="Avenir Light"/>
                <a:cs typeface="Avenir Light"/>
              </a:rPr>
              <a:t> </a:t>
            </a:r>
            <a:r>
              <a:rPr lang="en-US" sz="2800" dirty="0" smtClean="0">
                <a:latin typeface="Avenir Light"/>
                <a:cs typeface="Avenir Light"/>
              </a:rPr>
              <a:t>take notes. NO active participation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Not seen or out of the way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5517" y="4561726"/>
            <a:ext cx="750718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How do you choose tasks for the user to complete?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How do you understand user behavior?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venir Light"/>
                <a:cs typeface="Avenir Light"/>
              </a:rPr>
              <a:t>How do you create a comfortable user experience? </a:t>
            </a:r>
          </a:p>
          <a:p>
            <a:endParaRPr lang="en-US" sz="2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57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mtClean="0">
                <a:latin typeface="Avenir Light"/>
                <a:cs typeface="Avenir Light"/>
              </a:rPr>
              <a:t>Pre-Test Questionnaires</a:t>
            </a:r>
            <a:endParaRPr lang="en-US" dirty="0" smtClean="0">
              <a:latin typeface="Avenir Light"/>
              <a:cs typeface="Avenir Light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  <a:latin typeface="Avenir Light"/>
                <a:cs typeface="Avenir Light"/>
              </a:rPr>
              <a:t>Learn any relevant background about the subjects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  <a:latin typeface="Avenir Light"/>
                <a:cs typeface="Avenir Light"/>
              </a:rPr>
              <a:t>Age, gender, education level, experience with the web, experience with this type of website, experience with this site in particular, 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US" sz="2800" dirty="0" smtClean="0">
                <a:solidFill>
                  <a:schemeClr val="tx1"/>
                </a:solidFill>
                <a:latin typeface="Avenir Light"/>
                <a:cs typeface="Avenir Light"/>
              </a:rPr>
              <a:t>Perhaps more specific questions based on the site, e.g. color blindness, if the user has children, etc.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7937" y="6386416"/>
            <a:ext cx="506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venir Light"/>
                <a:cs typeface="Avenir Light"/>
              </a:rPr>
              <a:t>(from Jennifer </a:t>
            </a:r>
            <a:r>
              <a:rPr lang="en-US" dirty="0" err="1" smtClean="0">
                <a:latin typeface="Avenir Light"/>
                <a:cs typeface="Avenir Light"/>
              </a:rPr>
              <a:t>Golbek</a:t>
            </a:r>
            <a:r>
              <a:rPr lang="en-US" dirty="0" smtClean="0">
                <a:latin typeface="Avenir Light"/>
                <a:cs typeface="Avenir Light"/>
              </a:rPr>
              <a:t>, University of Maryland) </a:t>
            </a:r>
            <a:endParaRPr lang="en-US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109106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3 at 1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0" y="801384"/>
            <a:ext cx="7767699" cy="5831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3044" y="0"/>
            <a:ext cx="64766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Optima"/>
                <a:cs typeface="Optima"/>
              </a:rPr>
              <a:t>Who wants to test Chess?</a:t>
            </a:r>
            <a:endParaRPr lang="en-US" sz="44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6495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reen Shot 2014-02-23 at 1.43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6" y="850700"/>
            <a:ext cx="7767699" cy="5831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9155" y="33273"/>
            <a:ext cx="43855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Optima"/>
                <a:cs typeface="Optima"/>
              </a:rPr>
              <a:t>Write some tasks</a:t>
            </a:r>
            <a:endParaRPr lang="en-US" sz="4400" b="1" dirty="0">
              <a:solidFill>
                <a:srgbClr val="000000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16638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82715" y="249198"/>
            <a:ext cx="43973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venir Light"/>
                <a:cs typeface="Avenir Light"/>
              </a:rPr>
              <a:t>Users are People</a:t>
            </a:r>
            <a:endParaRPr lang="en-US" sz="4400" b="1" dirty="0">
              <a:latin typeface="Avenir Light"/>
              <a:cs typeface="Avenir Light"/>
            </a:endParaRPr>
          </a:p>
        </p:txBody>
      </p:sp>
      <p:pic>
        <p:nvPicPr>
          <p:cNvPr id="2" name="Picture 1" descr="people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09" y="956993"/>
            <a:ext cx="6707347" cy="4469919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49600" y="4315146"/>
            <a:ext cx="8994399" cy="2359523"/>
            <a:chOff x="149600" y="4315146"/>
            <a:chExt cx="8994399" cy="2359523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1208309" y="4315146"/>
              <a:ext cx="382220" cy="1111766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149600" y="5426912"/>
              <a:ext cx="30115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venir Light"/>
                  <a:cs typeface="Avenir Light"/>
                </a:rPr>
                <a:t>Has performance anxiety</a:t>
              </a:r>
              <a:endParaRPr lang="en-US" sz="2000" dirty="0">
                <a:latin typeface="Avenir Light"/>
                <a:cs typeface="Avenir Light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3476970" y="4886784"/>
              <a:ext cx="164136" cy="772222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055936" y="5827022"/>
              <a:ext cx="345543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venir Light"/>
                  <a:cs typeface="Avenir Light"/>
                </a:rPr>
                <a:t>Feels stupid using a computer in front of others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6885533" y="5049218"/>
              <a:ext cx="308243" cy="60978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201828" y="5659006"/>
              <a:ext cx="29421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venir Light"/>
                  <a:cs typeface="Avenir Light"/>
                </a:rPr>
                <a:t>Is worried he’ll perform poorly compared to other testers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785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2582" y="1312942"/>
            <a:ext cx="72904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Inform them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What is the study about? 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What happens with the recorded data? </a:t>
            </a:r>
            <a:endParaRPr lang="en-US" sz="2800" dirty="0">
              <a:latin typeface="Avenir Light"/>
              <a:cs typeface="Avenir Light"/>
            </a:endParaRPr>
          </a:p>
          <a:p>
            <a:pPr marL="457200" indent="-457200">
              <a:buFont typeface="Arial"/>
              <a:buChar char="•"/>
            </a:pPr>
            <a:r>
              <a:rPr lang="en-US" sz="3200" dirty="0" smtClean="0">
                <a:latin typeface="Avenir Light"/>
                <a:cs typeface="Avenir Light"/>
              </a:rPr>
              <a:t>Framing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We’re testing the system, NOT YOU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>
                <a:latin typeface="Avenir Light"/>
                <a:cs typeface="Avenir Light"/>
              </a:rPr>
              <a:t>It’s the system’s fault, not yours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2582" y="218208"/>
            <a:ext cx="79233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E46C0A"/>
                </a:solidFill>
                <a:latin typeface="Avenir Light"/>
                <a:cs typeface="Avenir Light"/>
              </a:rPr>
              <a:t>How do we help users?: </a:t>
            </a:r>
            <a:r>
              <a:rPr lang="en-US" sz="4400" dirty="0" smtClean="0">
                <a:latin typeface="Avenir Light"/>
                <a:cs typeface="Avenir Light"/>
              </a:rPr>
              <a:t>Before</a:t>
            </a:r>
            <a:endParaRPr lang="en-US" sz="4400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322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4-02-21 at 12.47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417638"/>
            <a:ext cx="8788400" cy="25534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3360" y="4071206"/>
            <a:ext cx="4305808" cy="2240280"/>
            <a:chOff x="213360" y="4268470"/>
            <a:chExt cx="4305808" cy="2240280"/>
          </a:xfrm>
        </p:grpSpPr>
        <p:pic>
          <p:nvPicPr>
            <p:cNvPr id="9" name="Picture 8" descr="Screen Shot 2014-02-21 at 12.51.11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7668" y="4268470"/>
              <a:ext cx="1841500" cy="1739900"/>
            </a:xfrm>
            <a:prstGeom prst="rect">
              <a:avLst/>
            </a:prstGeom>
          </p:spPr>
        </p:pic>
        <p:pic>
          <p:nvPicPr>
            <p:cNvPr id="13" name="Picture 12" descr="Screen Shot 2014-02-21 at 12.56.1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" y="4268470"/>
              <a:ext cx="2464308" cy="224028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019040" y="3994635"/>
            <a:ext cx="3982720" cy="2501517"/>
            <a:chOff x="5019040" y="4179570"/>
            <a:chExt cx="3982720" cy="2501517"/>
          </a:xfrm>
        </p:grpSpPr>
        <p:pic>
          <p:nvPicPr>
            <p:cNvPr id="11" name="Picture 10" descr="Screen Shot 2014-02-21 at 12.55.32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040" y="4179570"/>
              <a:ext cx="1625600" cy="19939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5069840" y="6311755"/>
              <a:ext cx="39319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latin typeface="Avenir Light"/>
                  <a:cs typeface="Avenir Light"/>
                </a:rPr>
                <a:t>“This phone uses </a:t>
              </a:r>
              <a:r>
                <a:rPr lang="en-US" i="1" dirty="0" smtClean="0">
                  <a:solidFill>
                    <a:srgbClr val="FF0000"/>
                  </a:solidFill>
                  <a:latin typeface="Avenir Light"/>
                  <a:cs typeface="Avenir Light"/>
                </a:rPr>
                <a:t>MY</a:t>
              </a:r>
              <a:r>
                <a:rPr lang="en-US" i="1" dirty="0" smtClean="0">
                  <a:latin typeface="Avenir Light"/>
                  <a:cs typeface="Avenir Light"/>
                </a:rPr>
                <a:t> new </a:t>
              </a:r>
              <a:r>
                <a:rPr lang="en-US" i="1" dirty="0" smtClean="0">
                  <a:latin typeface="Avenir Light"/>
                  <a:cs typeface="Avenir Light"/>
                </a:rPr>
                <a:t>player”  </a:t>
              </a:r>
              <a:endParaRPr lang="en-US" i="1" dirty="0">
                <a:latin typeface="Avenir Light"/>
                <a:cs typeface="Avenir Light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82715" y="249198"/>
            <a:ext cx="3791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latin typeface="Avenir Light"/>
                <a:cs typeface="Avenir Light"/>
              </a:rPr>
              <a:t>Response Bias</a:t>
            </a:r>
            <a:endParaRPr lang="en-US" sz="4400" dirty="0">
              <a:latin typeface="Avenir Light"/>
              <a:cs typeface="Avenir Ligh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524609"/>
            <a:ext cx="94843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venir Light"/>
                <a:cs typeface="Avenir Light"/>
              </a:rPr>
              <a:t>Dell, N., </a:t>
            </a:r>
            <a:r>
              <a:rPr lang="en-US" sz="1100" i="1" dirty="0" err="1">
                <a:latin typeface="Avenir Light"/>
                <a:cs typeface="Avenir Light"/>
              </a:rPr>
              <a:t>Vaidyanathan</a:t>
            </a:r>
            <a:r>
              <a:rPr lang="en-US" sz="1100" i="1" dirty="0">
                <a:latin typeface="Avenir Light"/>
                <a:cs typeface="Avenir Light"/>
              </a:rPr>
              <a:t>, V., </a:t>
            </a:r>
            <a:r>
              <a:rPr lang="en-US" sz="1100" i="1" dirty="0" err="1">
                <a:latin typeface="Avenir Light"/>
                <a:cs typeface="Avenir Light"/>
              </a:rPr>
              <a:t>Medhi</a:t>
            </a:r>
            <a:r>
              <a:rPr lang="en-US" sz="1100" i="1" dirty="0">
                <a:latin typeface="Avenir Light"/>
                <a:cs typeface="Avenir Light"/>
              </a:rPr>
              <a:t>, I., </a:t>
            </a:r>
            <a:r>
              <a:rPr lang="en-US" sz="1100" i="1" dirty="0" err="1">
                <a:latin typeface="Avenir Light"/>
                <a:cs typeface="Avenir Light"/>
              </a:rPr>
              <a:t>Cutrell</a:t>
            </a:r>
            <a:r>
              <a:rPr lang="en-US" sz="1100" i="1" dirty="0">
                <a:latin typeface="Avenir Light"/>
                <a:cs typeface="Avenir Light"/>
              </a:rPr>
              <a:t>, E., &amp; </a:t>
            </a:r>
            <a:r>
              <a:rPr lang="en-US" sz="1100" i="1" dirty="0" err="1">
                <a:latin typeface="Avenir Light"/>
                <a:cs typeface="Avenir Light"/>
              </a:rPr>
              <a:t>Thies</a:t>
            </a:r>
            <a:r>
              <a:rPr lang="en-US" sz="1100" i="1" dirty="0">
                <a:latin typeface="Avenir Light"/>
                <a:cs typeface="Avenir Light"/>
              </a:rPr>
              <a:t>, </a:t>
            </a:r>
            <a:r>
              <a:rPr lang="en-US" sz="1100" i="1" dirty="0" smtClean="0">
                <a:latin typeface="Avenir Light"/>
                <a:cs typeface="Avenir Light"/>
              </a:rPr>
              <a:t>W. </a:t>
            </a:r>
            <a:r>
              <a:rPr lang="en-US" sz="1100" i="1" dirty="0">
                <a:latin typeface="Avenir Light"/>
                <a:cs typeface="Avenir Light"/>
              </a:rPr>
              <a:t>“Yours is Better!” Participant Response Bias in HCI. In CHI 2012.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8033" y="6099321"/>
            <a:ext cx="3524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venir Light"/>
                <a:cs typeface="Avenir Light"/>
              </a:rPr>
              <a:t>“This phone </a:t>
            </a:r>
            <a:r>
              <a:rPr lang="en-US" i="1" smtClean="0">
                <a:latin typeface="Avenir Light"/>
                <a:cs typeface="Avenir Light"/>
              </a:rPr>
              <a:t>uses </a:t>
            </a:r>
            <a:r>
              <a:rPr lang="en-US" i="1" smtClean="0">
                <a:solidFill>
                  <a:srgbClr val="FF0000"/>
                </a:solidFill>
                <a:latin typeface="Avenir Light"/>
                <a:cs typeface="Avenir Light"/>
              </a:rPr>
              <a:t>a </a:t>
            </a:r>
            <a:r>
              <a:rPr lang="en-US" i="1" smtClean="0">
                <a:latin typeface="Avenir Light"/>
                <a:cs typeface="Avenir Light"/>
              </a:rPr>
              <a:t>new </a:t>
            </a:r>
            <a:r>
              <a:rPr lang="en-US" i="1" dirty="0" smtClean="0">
                <a:latin typeface="Avenir Light"/>
                <a:cs typeface="Avenir Light"/>
              </a:rPr>
              <a:t>player”  </a:t>
            </a:r>
            <a:endParaRPr lang="en-US" i="1" dirty="0">
              <a:latin typeface="Avenir Light"/>
              <a:cs typeface="Avenir Light"/>
            </a:endParaRPr>
          </a:p>
        </p:txBody>
      </p:sp>
    </p:spTree>
    <p:extLst>
      <p:ext uri="{BB962C8B-B14F-4D97-AF65-F5344CB8AC3E}">
        <p14:creationId xmlns:p14="http://schemas.microsoft.com/office/powerpoint/2010/main" val="344092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731</Words>
  <Application>Microsoft Macintosh PowerPoint</Application>
  <PresentationFormat>On-screen Show (4:3)</PresentationFormat>
  <Paragraphs>137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Avenir Light</vt:lpstr>
      <vt:lpstr>Calibri</vt:lpstr>
      <vt:lpstr>Optima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Think-Aloud Protocol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 Peck</dc:creator>
  <cp:lastModifiedBy>Microsoft Office User</cp:lastModifiedBy>
  <cp:revision>309</cp:revision>
  <dcterms:created xsi:type="dcterms:W3CDTF">2014-02-11T21:05:18Z</dcterms:created>
  <dcterms:modified xsi:type="dcterms:W3CDTF">2017-09-21T01:33:27Z</dcterms:modified>
</cp:coreProperties>
</file>