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256" r:id="rId2"/>
    <p:sldId id="278" r:id="rId3"/>
    <p:sldId id="268" r:id="rId4"/>
    <p:sldId id="272" r:id="rId5"/>
    <p:sldId id="310" r:id="rId6"/>
    <p:sldId id="276" r:id="rId7"/>
    <p:sldId id="280" r:id="rId8"/>
    <p:sldId id="282" r:id="rId9"/>
    <p:sldId id="333" r:id="rId10"/>
    <p:sldId id="288" r:id="rId11"/>
    <p:sldId id="334" r:id="rId12"/>
    <p:sldId id="335" r:id="rId13"/>
    <p:sldId id="336" r:id="rId14"/>
    <p:sldId id="289" r:id="rId15"/>
    <p:sldId id="286" r:id="rId16"/>
    <p:sldId id="287" r:id="rId17"/>
    <p:sldId id="384" r:id="rId18"/>
    <p:sldId id="285" r:id="rId19"/>
    <p:sldId id="284" r:id="rId20"/>
    <p:sldId id="294" r:id="rId21"/>
    <p:sldId id="311" r:id="rId22"/>
    <p:sldId id="312" r:id="rId23"/>
    <p:sldId id="296" r:id="rId24"/>
    <p:sldId id="313" r:id="rId25"/>
    <p:sldId id="295" r:id="rId26"/>
    <p:sldId id="297" r:id="rId27"/>
    <p:sldId id="299" r:id="rId28"/>
    <p:sldId id="300" r:id="rId29"/>
    <p:sldId id="301" r:id="rId30"/>
    <p:sldId id="340" r:id="rId31"/>
    <p:sldId id="302" r:id="rId32"/>
    <p:sldId id="339" r:id="rId33"/>
    <p:sldId id="341" r:id="rId34"/>
    <p:sldId id="342" r:id="rId35"/>
    <p:sldId id="343" r:id="rId36"/>
    <p:sldId id="303" r:id="rId37"/>
    <p:sldId id="304" r:id="rId38"/>
    <p:sldId id="306" r:id="rId39"/>
    <p:sldId id="344" r:id="rId40"/>
    <p:sldId id="308" r:id="rId41"/>
    <p:sldId id="269" r:id="rId42"/>
    <p:sldId id="291" r:id="rId43"/>
    <p:sldId id="292" r:id="rId44"/>
    <p:sldId id="293" r:id="rId45"/>
    <p:sldId id="314" r:id="rId46"/>
    <p:sldId id="345" r:id="rId47"/>
    <p:sldId id="346" r:id="rId48"/>
    <p:sldId id="347" r:id="rId49"/>
    <p:sldId id="348" r:id="rId50"/>
    <p:sldId id="349" r:id="rId51"/>
    <p:sldId id="350" r:id="rId52"/>
    <p:sldId id="351" r:id="rId53"/>
    <p:sldId id="352" r:id="rId54"/>
    <p:sldId id="353" r:id="rId55"/>
    <p:sldId id="354" r:id="rId56"/>
    <p:sldId id="355" r:id="rId57"/>
    <p:sldId id="356" r:id="rId58"/>
    <p:sldId id="357" r:id="rId59"/>
    <p:sldId id="358" r:id="rId60"/>
    <p:sldId id="359" r:id="rId61"/>
    <p:sldId id="360" r:id="rId62"/>
    <p:sldId id="361" r:id="rId63"/>
    <p:sldId id="362" r:id="rId64"/>
    <p:sldId id="363" r:id="rId65"/>
    <p:sldId id="364" r:id="rId66"/>
    <p:sldId id="365" r:id="rId67"/>
    <p:sldId id="366" r:id="rId68"/>
    <p:sldId id="367" r:id="rId69"/>
    <p:sldId id="368" r:id="rId70"/>
    <p:sldId id="369" r:id="rId71"/>
    <p:sldId id="370" r:id="rId72"/>
    <p:sldId id="371" r:id="rId73"/>
    <p:sldId id="372" r:id="rId74"/>
    <p:sldId id="373" r:id="rId75"/>
    <p:sldId id="374" r:id="rId76"/>
    <p:sldId id="375" r:id="rId77"/>
    <p:sldId id="376" r:id="rId78"/>
    <p:sldId id="377" r:id="rId79"/>
    <p:sldId id="378" r:id="rId80"/>
    <p:sldId id="379" r:id="rId81"/>
    <p:sldId id="380" r:id="rId82"/>
    <p:sldId id="381" r:id="rId83"/>
    <p:sldId id="382" r:id="rId84"/>
    <p:sldId id="383"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51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166" autoAdjust="0"/>
    <p:restoredTop sz="86619" autoAdjust="0"/>
  </p:normalViewPr>
  <p:slideViewPr>
    <p:cSldViewPr snapToGrid="0" snapToObjects="1">
      <p:cViewPr varScale="1">
        <p:scale>
          <a:sx n="79" d="100"/>
          <a:sy n="79" d="100"/>
        </p:scale>
        <p:origin x="208" y="4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notesMaster" Target="notesMasters/notesMaster1.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999A5C-0063-9B44-BE93-20F0703D7BC5}" type="datetimeFigureOut">
              <a:rPr lang="en-US" smtClean="0"/>
              <a:t>8/26/17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52651C-8E02-954C-83AB-EFDC618FC706}" type="slidenum">
              <a:rPr lang="en-US" smtClean="0"/>
              <a:t>‹#›</a:t>
            </a:fld>
            <a:endParaRPr lang="en-US"/>
          </a:p>
        </p:txBody>
      </p:sp>
    </p:spTree>
    <p:extLst>
      <p:ext uri="{BB962C8B-B14F-4D97-AF65-F5344CB8AC3E}">
        <p14:creationId xmlns:p14="http://schemas.microsoft.com/office/powerpoint/2010/main" val="26305611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2651C-8E02-954C-83AB-EFDC618FC706}" type="slidenum">
              <a:rPr lang="en-US" smtClean="0"/>
              <a:t>1</a:t>
            </a:fld>
            <a:endParaRPr lang="en-US"/>
          </a:p>
        </p:txBody>
      </p:sp>
    </p:spTree>
    <p:extLst>
      <p:ext uri="{BB962C8B-B14F-4D97-AF65-F5344CB8AC3E}">
        <p14:creationId xmlns:p14="http://schemas.microsoft.com/office/powerpoint/2010/main" val="3947598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2651C-8E02-954C-83AB-EFDC618FC706}" type="slidenum">
              <a:rPr lang="en-US" smtClean="0"/>
              <a:t>2</a:t>
            </a:fld>
            <a:endParaRPr lang="en-US"/>
          </a:p>
        </p:txBody>
      </p:sp>
    </p:spTree>
    <p:extLst>
      <p:ext uri="{BB962C8B-B14F-4D97-AF65-F5344CB8AC3E}">
        <p14:creationId xmlns:p14="http://schemas.microsoft.com/office/powerpoint/2010/main" val="2051917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Retina has </a:t>
            </a:r>
            <a:endParaRPr lang="en-US" dirty="0"/>
          </a:p>
        </p:txBody>
      </p:sp>
      <p:sp>
        <p:nvSpPr>
          <p:cNvPr id="4" name="Slide Number Placeholder 3"/>
          <p:cNvSpPr>
            <a:spLocks noGrp="1"/>
          </p:cNvSpPr>
          <p:nvPr>
            <p:ph type="sldNum" sz="quarter" idx="10"/>
          </p:nvPr>
        </p:nvSpPr>
        <p:spPr/>
        <p:txBody>
          <a:bodyPr/>
          <a:lstStyle/>
          <a:p>
            <a:fld id="{CD52651C-8E02-954C-83AB-EFDC618FC706}" type="slidenum">
              <a:rPr lang="en-US" smtClean="0"/>
              <a:t>7</a:t>
            </a:fld>
            <a:endParaRPr lang="en-US"/>
          </a:p>
        </p:txBody>
      </p:sp>
    </p:spTree>
    <p:extLst>
      <p:ext uri="{BB962C8B-B14F-4D97-AF65-F5344CB8AC3E}">
        <p14:creationId xmlns:p14="http://schemas.microsoft.com/office/powerpoint/2010/main" val="2892987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and B are the same color</a:t>
            </a:r>
            <a:endParaRPr lang="en-US" dirty="0"/>
          </a:p>
        </p:txBody>
      </p:sp>
      <p:sp>
        <p:nvSpPr>
          <p:cNvPr id="4" name="Slide Number Placeholder 3"/>
          <p:cNvSpPr>
            <a:spLocks noGrp="1"/>
          </p:cNvSpPr>
          <p:nvPr>
            <p:ph type="sldNum" sz="quarter" idx="10"/>
          </p:nvPr>
        </p:nvSpPr>
        <p:spPr/>
        <p:txBody>
          <a:bodyPr/>
          <a:lstStyle/>
          <a:p>
            <a:fld id="{CD52651C-8E02-954C-83AB-EFDC618FC706}" type="slidenum">
              <a:rPr lang="en-US" smtClean="0"/>
              <a:t>42</a:t>
            </a:fld>
            <a:endParaRPr lang="en-US"/>
          </a:p>
        </p:txBody>
      </p:sp>
    </p:spTree>
    <p:extLst>
      <p:ext uri="{BB962C8B-B14F-4D97-AF65-F5344CB8AC3E}">
        <p14:creationId xmlns:p14="http://schemas.microsoft.com/office/powerpoint/2010/main" val="1358366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and B are the same color</a:t>
            </a:r>
            <a:endParaRPr lang="en-US" dirty="0"/>
          </a:p>
        </p:txBody>
      </p:sp>
      <p:sp>
        <p:nvSpPr>
          <p:cNvPr id="4" name="Slide Number Placeholder 3"/>
          <p:cNvSpPr>
            <a:spLocks noGrp="1"/>
          </p:cNvSpPr>
          <p:nvPr>
            <p:ph type="sldNum" sz="quarter" idx="10"/>
          </p:nvPr>
        </p:nvSpPr>
        <p:spPr/>
        <p:txBody>
          <a:bodyPr/>
          <a:lstStyle/>
          <a:p>
            <a:fld id="{CD52651C-8E02-954C-83AB-EFDC618FC706}" type="slidenum">
              <a:rPr lang="en-US" smtClean="0"/>
              <a:t>43</a:t>
            </a:fld>
            <a:endParaRPr lang="en-US"/>
          </a:p>
        </p:txBody>
      </p:sp>
    </p:spTree>
    <p:extLst>
      <p:ext uri="{BB962C8B-B14F-4D97-AF65-F5344CB8AC3E}">
        <p14:creationId xmlns:p14="http://schemas.microsoft.com/office/powerpoint/2010/main" val="125804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Stare at the cross in</a:t>
            </a:r>
            <a:r>
              <a:rPr lang="en-US" baseline="0" dirty="0" smtClean="0"/>
              <a:t> the middle</a:t>
            </a:r>
            <a:endParaRPr lang="en-US" dirty="0"/>
          </a:p>
        </p:txBody>
      </p:sp>
      <p:sp>
        <p:nvSpPr>
          <p:cNvPr id="4" name="Slide Number Placeholder 3"/>
          <p:cNvSpPr>
            <a:spLocks noGrp="1"/>
          </p:cNvSpPr>
          <p:nvPr>
            <p:ph type="sldNum" sz="quarter" idx="10"/>
          </p:nvPr>
        </p:nvSpPr>
        <p:spPr/>
        <p:txBody>
          <a:bodyPr/>
          <a:lstStyle/>
          <a:p>
            <a:fld id="{CD52651C-8E02-954C-83AB-EFDC618FC706}" type="slidenum">
              <a:rPr lang="en-US" smtClean="0"/>
              <a:t>44</a:t>
            </a:fld>
            <a:endParaRPr lang="en-US"/>
          </a:p>
        </p:txBody>
      </p:sp>
    </p:spTree>
    <p:extLst>
      <p:ext uri="{BB962C8B-B14F-4D97-AF65-F5344CB8AC3E}">
        <p14:creationId xmlns:p14="http://schemas.microsoft.com/office/powerpoint/2010/main" val="1837808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Print</a:t>
            </a:r>
            <a:r>
              <a:rPr lang="en-US" baseline="0" dirty="0" smtClean="0"/>
              <a:t> dialog box</a:t>
            </a:r>
            <a:endParaRPr lang="en-US" dirty="0"/>
          </a:p>
        </p:txBody>
      </p:sp>
      <p:sp>
        <p:nvSpPr>
          <p:cNvPr id="4" name="Slide Number Placeholder 3"/>
          <p:cNvSpPr>
            <a:spLocks noGrp="1"/>
          </p:cNvSpPr>
          <p:nvPr>
            <p:ph type="sldNum" sz="quarter" idx="10"/>
          </p:nvPr>
        </p:nvSpPr>
        <p:spPr/>
        <p:txBody>
          <a:bodyPr/>
          <a:lstStyle/>
          <a:p>
            <a:fld id="{CD52651C-8E02-954C-83AB-EFDC618FC706}"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246321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40D1D3-3459-F444-B4A9-19BA6535382C}" type="datetimeFigureOut">
              <a:rPr lang="en-US" smtClean="0"/>
              <a:t>8/26/17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6A8BD8-56AE-4743-AC86-7B018EFC4847}" type="slidenum">
              <a:rPr lang="en-US" smtClean="0"/>
              <a:t>‹#›</a:t>
            </a:fld>
            <a:endParaRPr lang="en-US"/>
          </a:p>
        </p:txBody>
      </p:sp>
    </p:spTree>
    <p:extLst>
      <p:ext uri="{BB962C8B-B14F-4D97-AF65-F5344CB8AC3E}">
        <p14:creationId xmlns:p14="http://schemas.microsoft.com/office/powerpoint/2010/main" val="1043937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40D1D3-3459-F444-B4A9-19BA6535382C}" type="datetimeFigureOut">
              <a:rPr lang="en-US" smtClean="0"/>
              <a:t>8/26/17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6A8BD8-56AE-4743-AC86-7B018EFC4847}" type="slidenum">
              <a:rPr lang="en-US" smtClean="0"/>
              <a:t>‹#›</a:t>
            </a:fld>
            <a:endParaRPr lang="en-US"/>
          </a:p>
        </p:txBody>
      </p:sp>
    </p:spTree>
    <p:extLst>
      <p:ext uri="{BB962C8B-B14F-4D97-AF65-F5344CB8AC3E}">
        <p14:creationId xmlns:p14="http://schemas.microsoft.com/office/powerpoint/2010/main" val="139943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40D1D3-3459-F444-B4A9-19BA6535382C}" type="datetimeFigureOut">
              <a:rPr lang="en-US" smtClean="0"/>
              <a:t>8/26/17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6A8BD8-56AE-4743-AC86-7B018EFC4847}" type="slidenum">
              <a:rPr lang="en-US" smtClean="0"/>
              <a:t>‹#›</a:t>
            </a:fld>
            <a:endParaRPr lang="en-US"/>
          </a:p>
        </p:txBody>
      </p:sp>
    </p:spTree>
    <p:extLst>
      <p:ext uri="{BB962C8B-B14F-4D97-AF65-F5344CB8AC3E}">
        <p14:creationId xmlns:p14="http://schemas.microsoft.com/office/powerpoint/2010/main" val="2022149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40D1D3-3459-F444-B4A9-19BA6535382C}" type="datetimeFigureOut">
              <a:rPr lang="en-US" smtClean="0"/>
              <a:t>8/26/17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6A8BD8-56AE-4743-AC86-7B018EFC4847}" type="slidenum">
              <a:rPr lang="en-US" smtClean="0"/>
              <a:t>‹#›</a:t>
            </a:fld>
            <a:endParaRPr lang="en-US"/>
          </a:p>
        </p:txBody>
      </p:sp>
    </p:spTree>
    <p:extLst>
      <p:ext uri="{BB962C8B-B14F-4D97-AF65-F5344CB8AC3E}">
        <p14:creationId xmlns:p14="http://schemas.microsoft.com/office/powerpoint/2010/main" val="2045835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40D1D3-3459-F444-B4A9-19BA6535382C}" type="datetimeFigureOut">
              <a:rPr lang="en-US" smtClean="0"/>
              <a:t>8/26/17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6A8BD8-56AE-4743-AC86-7B018EFC4847}" type="slidenum">
              <a:rPr lang="en-US" smtClean="0"/>
              <a:t>‹#›</a:t>
            </a:fld>
            <a:endParaRPr lang="en-US"/>
          </a:p>
        </p:txBody>
      </p:sp>
    </p:spTree>
    <p:extLst>
      <p:ext uri="{BB962C8B-B14F-4D97-AF65-F5344CB8AC3E}">
        <p14:creationId xmlns:p14="http://schemas.microsoft.com/office/powerpoint/2010/main" val="705558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40D1D3-3459-F444-B4A9-19BA6535382C}" type="datetimeFigureOut">
              <a:rPr lang="en-US" smtClean="0"/>
              <a:t>8/26/17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6A8BD8-56AE-4743-AC86-7B018EFC4847}" type="slidenum">
              <a:rPr lang="en-US" smtClean="0"/>
              <a:t>‹#›</a:t>
            </a:fld>
            <a:endParaRPr lang="en-US"/>
          </a:p>
        </p:txBody>
      </p:sp>
    </p:spTree>
    <p:extLst>
      <p:ext uri="{BB962C8B-B14F-4D97-AF65-F5344CB8AC3E}">
        <p14:creationId xmlns:p14="http://schemas.microsoft.com/office/powerpoint/2010/main" val="720024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40D1D3-3459-F444-B4A9-19BA6535382C}" type="datetimeFigureOut">
              <a:rPr lang="en-US" smtClean="0"/>
              <a:t>8/26/17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6A8BD8-56AE-4743-AC86-7B018EFC4847}" type="slidenum">
              <a:rPr lang="en-US" smtClean="0"/>
              <a:t>‹#›</a:t>
            </a:fld>
            <a:endParaRPr lang="en-US"/>
          </a:p>
        </p:txBody>
      </p:sp>
    </p:spTree>
    <p:extLst>
      <p:ext uri="{BB962C8B-B14F-4D97-AF65-F5344CB8AC3E}">
        <p14:creationId xmlns:p14="http://schemas.microsoft.com/office/powerpoint/2010/main" val="1455582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40D1D3-3459-F444-B4A9-19BA6535382C}" type="datetimeFigureOut">
              <a:rPr lang="en-US" smtClean="0"/>
              <a:t>8/26/17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6A8BD8-56AE-4743-AC86-7B018EFC4847}" type="slidenum">
              <a:rPr lang="en-US" smtClean="0"/>
              <a:t>‹#›</a:t>
            </a:fld>
            <a:endParaRPr lang="en-US"/>
          </a:p>
        </p:txBody>
      </p:sp>
    </p:spTree>
    <p:extLst>
      <p:ext uri="{BB962C8B-B14F-4D97-AF65-F5344CB8AC3E}">
        <p14:creationId xmlns:p14="http://schemas.microsoft.com/office/powerpoint/2010/main" val="2020128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40D1D3-3459-F444-B4A9-19BA6535382C}" type="datetimeFigureOut">
              <a:rPr lang="en-US" smtClean="0"/>
              <a:t>8/26/17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6A8BD8-56AE-4743-AC86-7B018EFC4847}" type="slidenum">
              <a:rPr lang="en-US" smtClean="0"/>
              <a:t>‹#›</a:t>
            </a:fld>
            <a:endParaRPr lang="en-US"/>
          </a:p>
        </p:txBody>
      </p:sp>
    </p:spTree>
    <p:extLst>
      <p:ext uri="{BB962C8B-B14F-4D97-AF65-F5344CB8AC3E}">
        <p14:creationId xmlns:p14="http://schemas.microsoft.com/office/powerpoint/2010/main" val="3816924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40D1D3-3459-F444-B4A9-19BA6535382C}" type="datetimeFigureOut">
              <a:rPr lang="en-US" smtClean="0"/>
              <a:t>8/26/17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6A8BD8-56AE-4743-AC86-7B018EFC4847}" type="slidenum">
              <a:rPr lang="en-US" smtClean="0"/>
              <a:t>‹#›</a:t>
            </a:fld>
            <a:endParaRPr lang="en-US"/>
          </a:p>
        </p:txBody>
      </p:sp>
    </p:spTree>
    <p:extLst>
      <p:ext uri="{BB962C8B-B14F-4D97-AF65-F5344CB8AC3E}">
        <p14:creationId xmlns:p14="http://schemas.microsoft.com/office/powerpoint/2010/main" val="3638699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40D1D3-3459-F444-B4A9-19BA6535382C}" type="datetimeFigureOut">
              <a:rPr lang="en-US" smtClean="0"/>
              <a:t>8/26/17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6A8BD8-56AE-4743-AC86-7B018EFC4847}" type="slidenum">
              <a:rPr lang="en-US" smtClean="0"/>
              <a:t>‹#›</a:t>
            </a:fld>
            <a:endParaRPr lang="en-US"/>
          </a:p>
        </p:txBody>
      </p:sp>
    </p:spTree>
    <p:extLst>
      <p:ext uri="{BB962C8B-B14F-4D97-AF65-F5344CB8AC3E}">
        <p14:creationId xmlns:p14="http://schemas.microsoft.com/office/powerpoint/2010/main" val="37226247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40D1D3-3459-F444-B4A9-19BA6535382C}" type="datetimeFigureOut">
              <a:rPr lang="en-US" smtClean="0"/>
              <a:t>8/26/17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6A8BD8-56AE-4743-AC86-7B018EFC4847}" type="slidenum">
              <a:rPr lang="en-US" smtClean="0"/>
              <a:t>‹#›</a:t>
            </a:fld>
            <a:endParaRPr lang="en-US"/>
          </a:p>
        </p:txBody>
      </p:sp>
    </p:spTree>
    <p:extLst>
      <p:ext uri="{BB962C8B-B14F-4D97-AF65-F5344CB8AC3E}">
        <p14:creationId xmlns:p14="http://schemas.microsoft.com/office/powerpoint/2010/main" val="2193500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olor.adobe.com/create/color-wheel/" TargetMode="Externa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olorbrewer2.org/" TargetMode="Externa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gif"/><Relationship Id="rId5" Type="http://schemas.openxmlformats.org/officeDocument/2006/relationships/image" Target="../media/image23.gif"/><Relationship Id="rId6" Type="http://schemas.openxmlformats.org/officeDocument/2006/relationships/image" Target="../media/image24.gif"/><Relationship Id="rId7" Type="http://schemas.openxmlformats.org/officeDocument/2006/relationships/image" Target="../media/image25.gif"/><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vOvQCPLkPt4" TargetMode="Externa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0.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umanbenchmark.com/tests/reactiontime" TargetMode="External"/><Relationship Id="rId3" Type="http://schemas.openxmlformats.org/officeDocument/2006/relationships/hyperlink" Target="http://cognitivefun.net/test/16"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77.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g"/><Relationship Id="rId5" Type="http://schemas.openxmlformats.org/officeDocument/2006/relationships/image" Target="../media/image55.jpg"/><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r_experienc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611" y="2315139"/>
            <a:ext cx="2116971" cy="2116971"/>
          </a:xfrm>
          <a:prstGeom prst="rect">
            <a:avLst/>
          </a:prstGeom>
        </p:spPr>
      </p:pic>
      <p:pic>
        <p:nvPicPr>
          <p:cNvPr id="7" name="Picture 6" descr="visib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355" y="2047875"/>
            <a:ext cx="2442912" cy="2442912"/>
          </a:xfrm>
          <a:prstGeom prst="rect">
            <a:avLst/>
          </a:prstGeom>
        </p:spPr>
      </p:pic>
      <p:pic>
        <p:nvPicPr>
          <p:cNvPr id="8" name="Picture 7" descr="whole_han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8220" y="2467194"/>
            <a:ext cx="1789180" cy="1789180"/>
          </a:xfrm>
          <a:prstGeom prst="rect">
            <a:avLst/>
          </a:prstGeom>
        </p:spPr>
      </p:pic>
      <p:sp>
        <p:nvSpPr>
          <p:cNvPr id="9" name="TextBox 8"/>
          <p:cNvSpPr txBox="1"/>
          <p:nvPr/>
        </p:nvSpPr>
        <p:spPr>
          <a:xfrm>
            <a:off x="2263535" y="293548"/>
            <a:ext cx="5058395" cy="1754327"/>
          </a:xfrm>
          <a:prstGeom prst="rect">
            <a:avLst/>
          </a:prstGeom>
          <a:noFill/>
        </p:spPr>
        <p:txBody>
          <a:bodyPr wrap="none" rtlCol="0">
            <a:spAutoFit/>
          </a:bodyPr>
          <a:lstStyle/>
          <a:p>
            <a:r>
              <a:rPr lang="en-US" sz="5400" dirty="0" smtClean="0">
                <a:latin typeface="Avenir Light"/>
                <a:cs typeface="Avenir Light"/>
              </a:rPr>
              <a:t>The H in HCI:</a:t>
            </a:r>
          </a:p>
          <a:p>
            <a:r>
              <a:rPr lang="en-US" sz="5400" dirty="0" smtClean="0">
                <a:latin typeface="Avenir Light"/>
                <a:cs typeface="Avenir Light"/>
              </a:rPr>
              <a:t>Human Abilities</a:t>
            </a:r>
            <a:endParaRPr lang="en-US" sz="5400" dirty="0">
              <a:latin typeface="Avenir Light"/>
              <a:cs typeface="Avenir Light"/>
            </a:endParaRPr>
          </a:p>
        </p:txBody>
      </p:sp>
      <p:sp>
        <p:nvSpPr>
          <p:cNvPr id="10" name="TextBox 9"/>
          <p:cNvSpPr txBox="1"/>
          <p:nvPr/>
        </p:nvSpPr>
        <p:spPr>
          <a:xfrm>
            <a:off x="1069825" y="4675693"/>
            <a:ext cx="7499554" cy="1077218"/>
          </a:xfrm>
          <a:prstGeom prst="rect">
            <a:avLst/>
          </a:prstGeom>
          <a:noFill/>
        </p:spPr>
        <p:txBody>
          <a:bodyPr wrap="none" rtlCol="0">
            <a:spAutoFit/>
          </a:bodyPr>
          <a:lstStyle/>
          <a:p>
            <a:r>
              <a:rPr lang="en-US" sz="3200" i="1" dirty="0" smtClean="0">
                <a:latin typeface="Avenir Light"/>
                <a:cs typeface="Avenir Light"/>
              </a:rPr>
              <a:t>Trying to jam months (semesters?) of </a:t>
            </a:r>
          </a:p>
          <a:p>
            <a:r>
              <a:rPr lang="en-US" sz="3200" i="1" dirty="0">
                <a:latin typeface="Avenir Light"/>
                <a:cs typeface="Avenir Light"/>
              </a:rPr>
              <a:t>p</a:t>
            </a:r>
            <a:r>
              <a:rPr lang="en-US" sz="3200" i="1" dirty="0" smtClean="0">
                <a:latin typeface="Avenir Light"/>
                <a:cs typeface="Avenir Light"/>
              </a:rPr>
              <a:t>sychology coursework into 1 slide deck</a:t>
            </a:r>
            <a:endParaRPr lang="en-US" sz="3200" i="1" dirty="0">
              <a:latin typeface="Avenir Light"/>
              <a:cs typeface="Avenir Light"/>
            </a:endParaRPr>
          </a:p>
        </p:txBody>
      </p:sp>
    </p:spTree>
    <p:extLst>
      <p:ext uri="{BB962C8B-B14F-4D97-AF65-F5344CB8AC3E}">
        <p14:creationId xmlns:p14="http://schemas.microsoft.com/office/powerpoint/2010/main" val="24859348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 name="TextBox 3"/>
          <p:cNvSpPr txBox="1"/>
          <p:nvPr/>
        </p:nvSpPr>
        <p:spPr>
          <a:xfrm>
            <a:off x="1070517" y="1897862"/>
            <a:ext cx="7220742" cy="2585323"/>
          </a:xfrm>
          <a:prstGeom prst="rect">
            <a:avLst/>
          </a:prstGeom>
          <a:noFill/>
        </p:spPr>
        <p:txBody>
          <a:bodyPr wrap="square" rtlCol="0">
            <a:spAutoFit/>
          </a:bodyPr>
          <a:lstStyle/>
          <a:p>
            <a:r>
              <a:rPr lang="en-US" sz="5400" b="1" dirty="0" smtClean="0">
                <a:solidFill>
                  <a:srgbClr val="FF0000"/>
                </a:solidFill>
              </a:rPr>
              <a:t>For example, you don’t want to use Red and Blue together like this</a:t>
            </a:r>
            <a:endParaRPr lang="en-US" sz="5400" b="1" dirty="0">
              <a:solidFill>
                <a:srgbClr val="FF0000"/>
              </a:solidFill>
            </a:endParaRPr>
          </a:p>
        </p:txBody>
      </p:sp>
    </p:spTree>
    <p:extLst>
      <p:ext uri="{BB962C8B-B14F-4D97-AF65-F5344CB8AC3E}">
        <p14:creationId xmlns:p14="http://schemas.microsoft.com/office/powerpoint/2010/main" val="37545157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 name="TextBox 3"/>
          <p:cNvSpPr txBox="1"/>
          <p:nvPr/>
        </p:nvSpPr>
        <p:spPr>
          <a:xfrm>
            <a:off x="1070517" y="1897862"/>
            <a:ext cx="7220742" cy="1754327"/>
          </a:xfrm>
          <a:prstGeom prst="rect">
            <a:avLst/>
          </a:prstGeom>
          <a:noFill/>
        </p:spPr>
        <p:txBody>
          <a:bodyPr wrap="square" rtlCol="0">
            <a:spAutoFit/>
          </a:bodyPr>
          <a:lstStyle/>
          <a:p>
            <a:r>
              <a:rPr lang="en-US" sz="5400" b="1" dirty="0" smtClean="0">
                <a:solidFill>
                  <a:srgbClr val="FF5515"/>
                </a:solidFill>
              </a:rPr>
              <a:t>A little better but not great</a:t>
            </a:r>
            <a:endParaRPr lang="en-US" sz="5400" b="1" dirty="0">
              <a:solidFill>
                <a:srgbClr val="FF5515"/>
              </a:solidFill>
            </a:endParaRPr>
          </a:p>
        </p:txBody>
      </p:sp>
    </p:spTree>
    <p:extLst>
      <p:ext uri="{BB962C8B-B14F-4D97-AF65-F5344CB8AC3E}">
        <p14:creationId xmlns:p14="http://schemas.microsoft.com/office/powerpoint/2010/main" val="15298862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leece-pix-101_l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206" y="153726"/>
            <a:ext cx="4043291" cy="4663262"/>
          </a:xfrm>
          <a:prstGeom prst="rect">
            <a:avLst/>
          </a:prstGeom>
        </p:spPr>
      </p:pic>
      <p:pic>
        <p:nvPicPr>
          <p:cNvPr id="5" name="Picture 4" descr="spectr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73" y="4816988"/>
            <a:ext cx="5790167" cy="2041012"/>
          </a:xfrm>
          <a:prstGeom prst="rect">
            <a:avLst/>
          </a:prstGeom>
        </p:spPr>
      </p:pic>
      <p:sp>
        <p:nvSpPr>
          <p:cNvPr id="2" name="TextBox 1"/>
          <p:cNvSpPr txBox="1"/>
          <p:nvPr/>
        </p:nvSpPr>
        <p:spPr>
          <a:xfrm>
            <a:off x="5127345" y="925259"/>
            <a:ext cx="4016655" cy="692497"/>
          </a:xfrm>
          <a:prstGeom prst="rect">
            <a:avLst/>
          </a:prstGeom>
          <a:noFill/>
        </p:spPr>
        <p:txBody>
          <a:bodyPr wrap="none" rtlCol="0">
            <a:spAutoFit/>
          </a:bodyPr>
          <a:lstStyle/>
          <a:p>
            <a:r>
              <a:rPr lang="en-US" sz="3900" dirty="0" smtClean="0">
                <a:latin typeface="Avenir Next Regular"/>
                <a:cs typeface="Avenir Next Regular"/>
              </a:rPr>
              <a:t>What about this? </a:t>
            </a:r>
            <a:endParaRPr lang="en-US" sz="3900" dirty="0">
              <a:latin typeface="Avenir Next Regular"/>
              <a:cs typeface="Avenir Next Regular"/>
            </a:endParaRPr>
          </a:p>
        </p:txBody>
      </p:sp>
    </p:spTree>
    <p:extLst>
      <p:ext uri="{BB962C8B-B14F-4D97-AF65-F5344CB8AC3E}">
        <p14:creationId xmlns:p14="http://schemas.microsoft.com/office/powerpoint/2010/main" val="14364609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cknell_Bis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768" cy="6858000"/>
          </a:xfrm>
          <a:prstGeom prst="rect">
            <a:avLst/>
          </a:prstGeom>
        </p:spPr>
      </p:pic>
      <p:sp>
        <p:nvSpPr>
          <p:cNvPr id="4" name="TextBox 3"/>
          <p:cNvSpPr txBox="1"/>
          <p:nvPr/>
        </p:nvSpPr>
        <p:spPr>
          <a:xfrm>
            <a:off x="0" y="24058"/>
            <a:ext cx="4348728" cy="692497"/>
          </a:xfrm>
          <a:prstGeom prst="rect">
            <a:avLst/>
          </a:prstGeom>
          <a:noFill/>
        </p:spPr>
        <p:txBody>
          <a:bodyPr wrap="none" rtlCol="0">
            <a:spAutoFit/>
          </a:bodyPr>
          <a:lstStyle/>
          <a:p>
            <a:r>
              <a:rPr lang="en-US" sz="3900" dirty="0" smtClean="0">
                <a:solidFill>
                  <a:schemeClr val="bg1"/>
                </a:solidFill>
                <a:latin typeface="Avenir Next Regular"/>
                <a:cs typeface="Avenir Next Regular"/>
              </a:rPr>
              <a:t>Why is this better?</a:t>
            </a:r>
            <a:endParaRPr lang="en-US" sz="3900" dirty="0">
              <a:solidFill>
                <a:schemeClr val="bg1"/>
              </a:solidFill>
              <a:latin typeface="Avenir Next Regular"/>
              <a:cs typeface="Avenir Next Regular"/>
            </a:endParaRPr>
          </a:p>
        </p:txBody>
      </p:sp>
    </p:spTree>
    <p:extLst>
      <p:ext uri="{BB962C8B-B14F-4D97-AF65-F5344CB8AC3E}">
        <p14:creationId xmlns:p14="http://schemas.microsoft.com/office/powerpoint/2010/main" val="14364609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 name="TextBox 3"/>
          <p:cNvSpPr txBox="1"/>
          <p:nvPr/>
        </p:nvSpPr>
        <p:spPr>
          <a:xfrm>
            <a:off x="1070517" y="1897862"/>
            <a:ext cx="7220742" cy="2585323"/>
          </a:xfrm>
          <a:prstGeom prst="rect">
            <a:avLst/>
          </a:prstGeom>
          <a:noFill/>
        </p:spPr>
        <p:txBody>
          <a:bodyPr wrap="square" rtlCol="0">
            <a:spAutoFit/>
          </a:bodyPr>
          <a:lstStyle/>
          <a:p>
            <a:r>
              <a:rPr lang="en-US" sz="5400" b="1" dirty="0" smtClean="0">
                <a:solidFill>
                  <a:schemeClr val="accent4">
                    <a:lumMod val="60000"/>
                    <a:lumOff val="40000"/>
                  </a:schemeClr>
                </a:solidFill>
              </a:rPr>
              <a:t>Blue and purple don’t have the same wavelength clashes</a:t>
            </a:r>
            <a:endParaRPr lang="en-US" sz="5400" b="1" dirty="0">
              <a:solidFill>
                <a:schemeClr val="accent4">
                  <a:lumMod val="60000"/>
                  <a:lumOff val="40000"/>
                </a:schemeClr>
              </a:solidFill>
            </a:endParaRPr>
          </a:p>
        </p:txBody>
      </p:sp>
    </p:spTree>
    <p:extLst>
      <p:ext uri="{BB962C8B-B14F-4D97-AF65-F5344CB8AC3E}">
        <p14:creationId xmlns:p14="http://schemas.microsoft.com/office/powerpoint/2010/main" val="7389899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18601"/>
            <a:ext cx="8229600" cy="1143000"/>
          </a:xfrm>
        </p:spPr>
        <p:txBody>
          <a:bodyPr>
            <a:normAutofit/>
          </a:bodyPr>
          <a:lstStyle/>
          <a:p>
            <a:r>
              <a:rPr lang="en-US" sz="3600" dirty="0" smtClean="0">
                <a:latin typeface="Avenir Light"/>
                <a:cs typeface="Avenir Light"/>
              </a:rPr>
              <a:t>There are color combinations that ‘ring’</a:t>
            </a:r>
            <a:endParaRPr lang="en-US" sz="3600" dirty="0">
              <a:latin typeface="Avenir Light"/>
              <a:cs typeface="Avenir Light"/>
            </a:endParaRPr>
          </a:p>
        </p:txBody>
      </p:sp>
      <p:pic>
        <p:nvPicPr>
          <p:cNvPr id="5" name="Picture 4" descr="Screen Shot 2016-02-16 at 2.41.12 P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390"/>
            <a:ext cx="9144000" cy="5362797"/>
          </a:xfrm>
          <a:prstGeom prst="rect">
            <a:avLst/>
          </a:prstGeom>
        </p:spPr>
      </p:pic>
      <p:sp>
        <p:nvSpPr>
          <p:cNvPr id="6" name="Title 1"/>
          <p:cNvSpPr txBox="1">
            <a:spLocks/>
          </p:cNvSpPr>
          <p:nvPr/>
        </p:nvSpPr>
        <p:spPr>
          <a:xfrm>
            <a:off x="-264345" y="6037303"/>
            <a:ext cx="9741196"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latin typeface="Avenir Light"/>
                <a:cs typeface="Avenir Light"/>
              </a:rPr>
              <a:t>Color theory is a </a:t>
            </a:r>
            <a:r>
              <a:rPr lang="en-US" sz="3000" b="1" dirty="0" smtClean="0">
                <a:latin typeface="Avenir Light"/>
                <a:cs typeface="Avenir Light"/>
              </a:rPr>
              <a:t>BIG</a:t>
            </a:r>
            <a:r>
              <a:rPr lang="en-US" sz="3000" dirty="0" smtClean="0">
                <a:latin typeface="Avenir Light"/>
                <a:cs typeface="Avenir Light"/>
              </a:rPr>
              <a:t> topic, at least know good tools</a:t>
            </a:r>
            <a:endParaRPr lang="en-US" sz="3000" dirty="0">
              <a:latin typeface="Avenir Light"/>
              <a:cs typeface="Avenir Light"/>
            </a:endParaRPr>
          </a:p>
        </p:txBody>
      </p:sp>
    </p:spTree>
    <p:extLst>
      <p:ext uri="{BB962C8B-B14F-4D97-AF65-F5344CB8AC3E}">
        <p14:creationId xmlns:p14="http://schemas.microsoft.com/office/powerpoint/2010/main" val="30938072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2-14 at 9.27.50 P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40748"/>
          </a:xfrm>
          <a:prstGeom prst="rect">
            <a:avLst/>
          </a:prstGeom>
        </p:spPr>
      </p:pic>
      <p:sp>
        <p:nvSpPr>
          <p:cNvPr id="2" name="TextBox 1"/>
          <p:cNvSpPr txBox="1"/>
          <p:nvPr/>
        </p:nvSpPr>
        <p:spPr>
          <a:xfrm>
            <a:off x="736133" y="6439131"/>
            <a:ext cx="7422225" cy="369332"/>
          </a:xfrm>
          <a:prstGeom prst="rect">
            <a:avLst/>
          </a:prstGeom>
          <a:noFill/>
        </p:spPr>
        <p:txBody>
          <a:bodyPr wrap="none" rtlCol="0">
            <a:spAutoFit/>
          </a:bodyPr>
          <a:lstStyle/>
          <a:p>
            <a:r>
              <a:rPr lang="en-US" i="1" dirty="0" smtClean="0">
                <a:latin typeface="Avenir Light"/>
                <a:cs typeface="Avenir Light"/>
              </a:rPr>
              <a:t>2 * 3 is 6. What is 2 * green? </a:t>
            </a:r>
            <a:r>
              <a:rPr lang="en-US" i="1" smtClean="0">
                <a:latin typeface="Avenir Light"/>
                <a:cs typeface="Avenir Light"/>
              </a:rPr>
              <a:t>Perception doesn't</a:t>
            </a:r>
            <a:r>
              <a:rPr lang="fr-FR" i="1" smtClean="0">
                <a:latin typeface="Avenir Light"/>
                <a:cs typeface="Avenir Light"/>
              </a:rPr>
              <a:t>’</a:t>
            </a:r>
            <a:r>
              <a:rPr lang="en-US" i="1" dirty="0" smtClean="0">
                <a:latin typeface="Avenir Light"/>
                <a:cs typeface="Avenir Light"/>
              </a:rPr>
              <a:t>t work linearly like that </a:t>
            </a:r>
            <a:endParaRPr lang="en-US" i="1" dirty="0">
              <a:latin typeface="Avenir Light"/>
              <a:cs typeface="Avenir Light"/>
            </a:endParaRPr>
          </a:p>
        </p:txBody>
      </p:sp>
      <p:sp>
        <p:nvSpPr>
          <p:cNvPr id="5" name="TextBox 4"/>
          <p:cNvSpPr txBox="1"/>
          <p:nvPr/>
        </p:nvSpPr>
        <p:spPr>
          <a:xfrm>
            <a:off x="492747" y="5978772"/>
            <a:ext cx="8118184" cy="461665"/>
          </a:xfrm>
          <a:prstGeom prst="rect">
            <a:avLst/>
          </a:prstGeom>
          <a:noFill/>
        </p:spPr>
        <p:txBody>
          <a:bodyPr wrap="none" rtlCol="0">
            <a:spAutoFit/>
          </a:bodyPr>
          <a:lstStyle/>
          <a:p>
            <a:r>
              <a:rPr lang="en-US" sz="2400" dirty="0" smtClean="0">
                <a:latin typeface="Avenir Light"/>
                <a:cs typeface="Avenir Light"/>
              </a:rPr>
              <a:t>Color is not linear – be careful communicating information</a:t>
            </a:r>
            <a:endParaRPr lang="en-US" sz="2400" dirty="0">
              <a:latin typeface="Avenir Light"/>
              <a:cs typeface="Avenir Light"/>
            </a:endParaRPr>
          </a:p>
        </p:txBody>
      </p:sp>
    </p:spTree>
    <p:extLst>
      <p:ext uri="{BB962C8B-B14F-4D97-AF65-F5344CB8AC3E}">
        <p14:creationId xmlns:p14="http://schemas.microsoft.com/office/powerpoint/2010/main" val="39726331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2102"/>
            <a:ext cx="9144000" cy="5875898"/>
          </a:xfrm>
          <a:prstGeom prst="rect">
            <a:avLst/>
          </a:prstGeom>
        </p:spPr>
      </p:pic>
      <p:sp>
        <p:nvSpPr>
          <p:cNvPr id="6" name="TextBox 5"/>
          <p:cNvSpPr txBox="1"/>
          <p:nvPr/>
        </p:nvSpPr>
        <p:spPr>
          <a:xfrm>
            <a:off x="669845" y="160879"/>
            <a:ext cx="8187551" cy="707886"/>
          </a:xfrm>
          <a:prstGeom prst="rect">
            <a:avLst/>
          </a:prstGeom>
          <a:noFill/>
        </p:spPr>
        <p:txBody>
          <a:bodyPr wrap="square" rtlCol="0">
            <a:spAutoFit/>
          </a:bodyPr>
          <a:lstStyle/>
          <a:p>
            <a:r>
              <a:rPr lang="en-US" sz="2000" dirty="0" smtClean="0">
                <a:latin typeface="Avenir Light"/>
                <a:cs typeface="Avenir Light"/>
              </a:rPr>
              <a:t>If you want to communicate data - leverage existing models based on research. See: </a:t>
            </a:r>
            <a:r>
              <a:rPr lang="en-US" sz="2000" i="1" dirty="0" err="1" smtClean="0">
                <a:latin typeface="Avenir Light"/>
                <a:cs typeface="Avenir Light"/>
              </a:rPr>
              <a:t>colorgorical</a:t>
            </a:r>
            <a:r>
              <a:rPr lang="en-US" sz="2000" i="1" dirty="0" smtClean="0">
                <a:latin typeface="Avenir Light"/>
                <a:cs typeface="Avenir Light"/>
              </a:rPr>
              <a:t> </a:t>
            </a:r>
            <a:r>
              <a:rPr lang="en-US" sz="2000" dirty="0" smtClean="0">
                <a:latin typeface="Avenir Light"/>
                <a:cs typeface="Avenir Light"/>
              </a:rPr>
              <a:t>(we may talk to its author later on)</a:t>
            </a:r>
            <a:endParaRPr lang="en-US" sz="2000" i="1" dirty="0" smtClean="0">
              <a:latin typeface="Avenir Light"/>
              <a:cs typeface="Avenir Light"/>
            </a:endParaRPr>
          </a:p>
        </p:txBody>
      </p:sp>
    </p:spTree>
    <p:extLst>
      <p:ext uri="{BB962C8B-B14F-4D97-AF65-F5344CB8AC3E}">
        <p14:creationId xmlns:p14="http://schemas.microsoft.com/office/powerpoint/2010/main" val="12253040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02-16 at 2.31.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8344"/>
            <a:ext cx="9144000" cy="5613722"/>
          </a:xfrm>
          <a:prstGeom prst="rect">
            <a:avLst/>
          </a:prstGeom>
        </p:spPr>
      </p:pic>
      <p:sp>
        <p:nvSpPr>
          <p:cNvPr id="8" name="TextBox 7"/>
          <p:cNvSpPr txBox="1"/>
          <p:nvPr/>
        </p:nvSpPr>
        <p:spPr>
          <a:xfrm>
            <a:off x="1980031" y="65345"/>
            <a:ext cx="4856402" cy="400110"/>
          </a:xfrm>
          <a:prstGeom prst="rect">
            <a:avLst/>
          </a:prstGeom>
          <a:noFill/>
        </p:spPr>
        <p:txBody>
          <a:bodyPr wrap="none" rtlCol="0">
            <a:spAutoFit/>
          </a:bodyPr>
          <a:lstStyle/>
          <a:p>
            <a:r>
              <a:rPr lang="en-US" sz="2000" dirty="0" smtClean="0">
                <a:latin typeface="Avenir Light"/>
                <a:cs typeface="Avenir Light"/>
              </a:rPr>
              <a:t>Color impacts how you feel about design</a:t>
            </a:r>
            <a:endParaRPr lang="en-US" sz="2000" dirty="0">
              <a:latin typeface="Avenir Light"/>
              <a:cs typeface="Avenir Light"/>
            </a:endParaRPr>
          </a:p>
        </p:txBody>
      </p:sp>
      <p:sp>
        <p:nvSpPr>
          <p:cNvPr id="4" name="TextBox 3"/>
          <p:cNvSpPr txBox="1"/>
          <p:nvPr/>
        </p:nvSpPr>
        <p:spPr>
          <a:xfrm>
            <a:off x="1067310" y="6386689"/>
            <a:ext cx="7389880" cy="400110"/>
          </a:xfrm>
          <a:prstGeom prst="rect">
            <a:avLst/>
          </a:prstGeom>
          <a:noFill/>
        </p:spPr>
        <p:txBody>
          <a:bodyPr wrap="none" rtlCol="0">
            <a:spAutoFit/>
          </a:bodyPr>
          <a:lstStyle/>
          <a:p>
            <a:r>
              <a:rPr lang="en-US" sz="2000" dirty="0" smtClean="0">
                <a:latin typeface="Avenir Light"/>
                <a:cs typeface="Avenir Light"/>
              </a:rPr>
              <a:t>How might the feel of this page change if you were color blind? </a:t>
            </a:r>
            <a:endParaRPr lang="en-US" sz="2000" dirty="0">
              <a:latin typeface="Avenir Light"/>
              <a:cs typeface="Avenir Light"/>
            </a:endParaRPr>
          </a:p>
        </p:txBody>
      </p:sp>
    </p:spTree>
    <p:extLst>
      <p:ext uri="{BB962C8B-B14F-4D97-AF65-F5344CB8AC3E}">
        <p14:creationId xmlns:p14="http://schemas.microsoft.com/office/powerpoint/2010/main" val="4852015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Color Blindness</a:t>
            </a:r>
            <a:endParaRPr lang="en-US" dirty="0">
              <a:latin typeface="Avenir Light"/>
              <a:cs typeface="Avenir Light"/>
            </a:endParaRPr>
          </a:p>
        </p:txBody>
      </p:sp>
      <p:pic>
        <p:nvPicPr>
          <p:cNvPr id="4" name="Picture 3" descr="blindSignal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684" y="1817152"/>
            <a:ext cx="4572000" cy="3810000"/>
          </a:xfrm>
          <a:prstGeom prst="rect">
            <a:avLst/>
          </a:prstGeom>
        </p:spPr>
      </p:pic>
      <p:sp>
        <p:nvSpPr>
          <p:cNvPr id="5" name="TextBox 4"/>
          <p:cNvSpPr txBox="1"/>
          <p:nvPr/>
        </p:nvSpPr>
        <p:spPr>
          <a:xfrm>
            <a:off x="6010082" y="2452093"/>
            <a:ext cx="2351224" cy="1200329"/>
          </a:xfrm>
          <a:prstGeom prst="rect">
            <a:avLst/>
          </a:prstGeom>
          <a:noFill/>
        </p:spPr>
        <p:txBody>
          <a:bodyPr wrap="square" rtlCol="0">
            <a:spAutoFit/>
          </a:bodyPr>
          <a:lstStyle/>
          <a:p>
            <a:r>
              <a:rPr lang="en-US" dirty="0" smtClean="0">
                <a:latin typeface="Avenir Light"/>
                <a:cs typeface="Avenir Light"/>
              </a:rPr>
              <a:t>TRAFFIC LIGHTS: How do color blind people know when to stop and go? </a:t>
            </a:r>
          </a:p>
        </p:txBody>
      </p:sp>
      <p:sp>
        <p:nvSpPr>
          <p:cNvPr id="3" name="TextBox 2"/>
          <p:cNvSpPr txBox="1"/>
          <p:nvPr/>
        </p:nvSpPr>
        <p:spPr>
          <a:xfrm>
            <a:off x="3847459" y="6191480"/>
            <a:ext cx="3958235" cy="369332"/>
          </a:xfrm>
          <a:prstGeom prst="rect">
            <a:avLst/>
          </a:prstGeom>
          <a:noFill/>
        </p:spPr>
        <p:txBody>
          <a:bodyPr wrap="none" rtlCol="0">
            <a:spAutoFit/>
          </a:bodyPr>
          <a:lstStyle/>
          <a:p>
            <a:r>
              <a:rPr lang="en-US" dirty="0"/>
              <a:t>http://</a:t>
            </a:r>
            <a:r>
              <a:rPr lang="en-US" dirty="0" err="1"/>
              <a:t>enchroma.com</a:t>
            </a:r>
            <a:r>
              <a:rPr lang="en-US" dirty="0"/>
              <a:t>/test/instructions/</a:t>
            </a:r>
          </a:p>
        </p:txBody>
      </p:sp>
      <p:sp>
        <p:nvSpPr>
          <p:cNvPr id="6" name="TextBox 5"/>
          <p:cNvSpPr txBox="1"/>
          <p:nvPr/>
        </p:nvSpPr>
        <p:spPr>
          <a:xfrm>
            <a:off x="6010081" y="3804822"/>
            <a:ext cx="2920553" cy="1200329"/>
          </a:xfrm>
          <a:prstGeom prst="rect">
            <a:avLst/>
          </a:prstGeom>
          <a:noFill/>
        </p:spPr>
        <p:txBody>
          <a:bodyPr wrap="square" rtlCol="0">
            <a:spAutoFit/>
          </a:bodyPr>
          <a:lstStyle/>
          <a:p>
            <a:r>
              <a:rPr lang="en-US" dirty="0" smtClean="0">
                <a:latin typeface="Avenir Light"/>
                <a:cs typeface="Avenir Light"/>
              </a:rPr>
              <a:t>SPATIAL ENCODING!</a:t>
            </a:r>
          </a:p>
          <a:p>
            <a:r>
              <a:rPr lang="en-US" dirty="0" smtClean="0">
                <a:latin typeface="Avenir Light"/>
                <a:cs typeface="Avenir Light"/>
              </a:rPr>
              <a:t>(Using color as your primary encoding of data is dangerous) </a:t>
            </a:r>
          </a:p>
        </p:txBody>
      </p:sp>
    </p:spTree>
    <p:extLst>
      <p:ext uri="{BB962C8B-B14F-4D97-AF65-F5344CB8AC3E}">
        <p14:creationId xmlns:p14="http://schemas.microsoft.com/office/powerpoint/2010/main" val="84572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1878794" y="2137722"/>
            <a:ext cx="3904967" cy="2150297"/>
          </a:xfrm>
          <a:prstGeom prst="ellipse">
            <a:avLst/>
          </a:prstGeom>
          <a:noFill/>
          <a:ln w="762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compu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954" y="1833726"/>
            <a:ext cx="3251200" cy="3251200"/>
          </a:xfrm>
          <a:prstGeom prst="rect">
            <a:avLst/>
          </a:prstGeom>
        </p:spPr>
      </p:pic>
      <p:pic>
        <p:nvPicPr>
          <p:cNvPr id="5" name="Picture 4" descr="visib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871" y="1375221"/>
            <a:ext cx="1525002" cy="1525002"/>
          </a:xfrm>
          <a:prstGeom prst="rect">
            <a:avLst/>
          </a:prstGeom>
        </p:spPr>
      </p:pic>
      <p:pic>
        <p:nvPicPr>
          <p:cNvPr id="6" name="Picture 5" descr="for_experienc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823" y="1833726"/>
            <a:ext cx="2116971" cy="2116971"/>
          </a:xfrm>
          <a:prstGeom prst="rect">
            <a:avLst/>
          </a:prstGeom>
        </p:spPr>
      </p:pic>
      <p:pic>
        <p:nvPicPr>
          <p:cNvPr id="7" name="Picture 6" descr="whole_han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0871" y="3523480"/>
            <a:ext cx="1789180" cy="1789180"/>
          </a:xfrm>
          <a:prstGeom prst="rect">
            <a:avLst/>
          </a:prstGeom>
        </p:spPr>
      </p:pic>
      <p:sp>
        <p:nvSpPr>
          <p:cNvPr id="8" name="TextBox 7"/>
          <p:cNvSpPr txBox="1"/>
          <p:nvPr/>
        </p:nvSpPr>
        <p:spPr>
          <a:xfrm>
            <a:off x="2990871" y="1029165"/>
            <a:ext cx="1788275" cy="523220"/>
          </a:xfrm>
          <a:prstGeom prst="rect">
            <a:avLst/>
          </a:prstGeom>
          <a:noFill/>
        </p:spPr>
        <p:txBody>
          <a:bodyPr wrap="none" rtlCol="0">
            <a:spAutoFit/>
          </a:bodyPr>
          <a:lstStyle/>
          <a:p>
            <a:r>
              <a:rPr lang="en-US" sz="2800" dirty="0" smtClean="0">
                <a:latin typeface="Avenir Light"/>
                <a:cs typeface="Avenir Light"/>
              </a:rPr>
              <a:t>SENSORS</a:t>
            </a:r>
            <a:endParaRPr lang="en-US" sz="2800" dirty="0">
              <a:latin typeface="Avenir Light"/>
              <a:cs typeface="Avenir Light"/>
            </a:endParaRPr>
          </a:p>
        </p:txBody>
      </p:sp>
      <p:sp>
        <p:nvSpPr>
          <p:cNvPr id="9" name="TextBox 8"/>
          <p:cNvSpPr txBox="1"/>
          <p:nvPr/>
        </p:nvSpPr>
        <p:spPr>
          <a:xfrm>
            <a:off x="2843298" y="5371116"/>
            <a:ext cx="2486657" cy="523220"/>
          </a:xfrm>
          <a:prstGeom prst="rect">
            <a:avLst/>
          </a:prstGeom>
          <a:noFill/>
        </p:spPr>
        <p:txBody>
          <a:bodyPr wrap="none" rtlCol="0">
            <a:spAutoFit/>
          </a:bodyPr>
          <a:lstStyle/>
          <a:p>
            <a:r>
              <a:rPr lang="en-US" sz="2800" dirty="0" smtClean="0">
                <a:latin typeface="Avenir Light"/>
                <a:cs typeface="Avenir Light"/>
              </a:rPr>
              <a:t>RESPONDERS</a:t>
            </a:r>
            <a:endParaRPr lang="en-US" sz="2800" dirty="0">
              <a:latin typeface="Avenir Light"/>
              <a:cs typeface="Avenir Light"/>
            </a:endParaRPr>
          </a:p>
        </p:txBody>
      </p:sp>
      <p:sp>
        <p:nvSpPr>
          <p:cNvPr id="10" name="TextBox 9"/>
          <p:cNvSpPr txBox="1"/>
          <p:nvPr/>
        </p:nvSpPr>
        <p:spPr>
          <a:xfrm>
            <a:off x="636311" y="3950697"/>
            <a:ext cx="1242483" cy="523220"/>
          </a:xfrm>
          <a:prstGeom prst="rect">
            <a:avLst/>
          </a:prstGeom>
          <a:noFill/>
        </p:spPr>
        <p:txBody>
          <a:bodyPr wrap="none" rtlCol="0">
            <a:spAutoFit/>
          </a:bodyPr>
          <a:lstStyle/>
          <a:p>
            <a:r>
              <a:rPr lang="en-US" sz="2800" dirty="0" smtClean="0">
                <a:latin typeface="Avenir Light"/>
                <a:cs typeface="Avenir Light"/>
              </a:rPr>
              <a:t>BRAIN</a:t>
            </a:r>
            <a:endParaRPr lang="en-US" sz="2800" dirty="0">
              <a:latin typeface="Avenir Light"/>
              <a:cs typeface="Avenir Light"/>
            </a:endParaRPr>
          </a:p>
        </p:txBody>
      </p:sp>
      <p:sp>
        <p:nvSpPr>
          <p:cNvPr id="12" name="TextBox 11"/>
          <p:cNvSpPr txBox="1"/>
          <p:nvPr/>
        </p:nvSpPr>
        <p:spPr>
          <a:xfrm>
            <a:off x="1332780" y="153360"/>
            <a:ext cx="6175564" cy="584776"/>
          </a:xfrm>
          <a:prstGeom prst="rect">
            <a:avLst/>
          </a:prstGeom>
          <a:noFill/>
        </p:spPr>
        <p:txBody>
          <a:bodyPr wrap="none" rtlCol="0">
            <a:spAutoFit/>
          </a:bodyPr>
          <a:lstStyle/>
          <a:p>
            <a:r>
              <a:rPr lang="en-US" sz="3200" dirty="0" smtClean="0">
                <a:latin typeface="Avenir Light"/>
                <a:cs typeface="Avenir Light"/>
              </a:rPr>
              <a:t>HCI is a BANDWIDTH PROBLEM</a:t>
            </a:r>
            <a:endParaRPr lang="en-US" sz="3200" dirty="0">
              <a:latin typeface="Avenir Light"/>
              <a:cs typeface="Avenir Light"/>
            </a:endParaRPr>
          </a:p>
        </p:txBody>
      </p:sp>
      <p:sp>
        <p:nvSpPr>
          <p:cNvPr id="13" name="TextBox 12"/>
          <p:cNvSpPr txBox="1"/>
          <p:nvPr/>
        </p:nvSpPr>
        <p:spPr>
          <a:xfrm>
            <a:off x="244677" y="5875635"/>
            <a:ext cx="8770231" cy="830997"/>
          </a:xfrm>
          <a:prstGeom prst="rect">
            <a:avLst/>
          </a:prstGeom>
          <a:noFill/>
        </p:spPr>
        <p:txBody>
          <a:bodyPr wrap="square" rtlCol="0">
            <a:spAutoFit/>
          </a:bodyPr>
          <a:lstStyle/>
          <a:p>
            <a:r>
              <a:rPr lang="en-US" sz="2400" dirty="0" smtClean="0">
                <a:latin typeface="Avenir Light"/>
                <a:cs typeface="Avenir Light"/>
              </a:rPr>
              <a:t>So we need to know how to rapidly transmit information to/from people. That requires understanding the brain</a:t>
            </a:r>
            <a:endParaRPr lang="en-US" sz="2400" dirty="0">
              <a:latin typeface="Avenir Light"/>
              <a:cs typeface="Avenir Light"/>
            </a:endParaRPr>
          </a:p>
        </p:txBody>
      </p:sp>
    </p:spTree>
    <p:extLst>
      <p:ext uri="{BB962C8B-B14F-4D97-AF65-F5344CB8AC3E}">
        <p14:creationId xmlns:p14="http://schemas.microsoft.com/office/powerpoint/2010/main" val="24093493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2186"/>
            <a:ext cx="8229600" cy="1143000"/>
          </a:xfrm>
        </p:spPr>
        <p:txBody>
          <a:bodyPr/>
          <a:lstStyle/>
          <a:p>
            <a:r>
              <a:rPr lang="en-US" dirty="0" err="1" smtClean="0">
                <a:latin typeface="Avenir Light"/>
                <a:cs typeface="Avenir Light"/>
              </a:rPr>
              <a:t>Preattentive</a:t>
            </a:r>
            <a:r>
              <a:rPr lang="en-US" dirty="0" smtClean="0">
                <a:latin typeface="Avenir Light"/>
                <a:cs typeface="Avenir Light"/>
              </a:rPr>
              <a:t> Processing</a:t>
            </a:r>
            <a:endParaRPr lang="en-US" dirty="0">
              <a:latin typeface="Avenir Light"/>
              <a:cs typeface="Avenir Light"/>
            </a:endParaRPr>
          </a:p>
        </p:txBody>
      </p:sp>
      <p:pic>
        <p:nvPicPr>
          <p:cNvPr id="8" name="Picture 7" descr="nrn1630-f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937" y="1130814"/>
            <a:ext cx="4300682" cy="5440362"/>
          </a:xfrm>
          <a:prstGeom prst="rect">
            <a:avLst/>
          </a:prstGeom>
        </p:spPr>
      </p:pic>
      <p:sp>
        <p:nvSpPr>
          <p:cNvPr id="10" name="TextBox 9"/>
          <p:cNvSpPr txBox="1"/>
          <p:nvPr/>
        </p:nvSpPr>
        <p:spPr>
          <a:xfrm>
            <a:off x="5467684" y="1714848"/>
            <a:ext cx="3676316" cy="1815882"/>
          </a:xfrm>
          <a:prstGeom prst="rect">
            <a:avLst/>
          </a:prstGeom>
          <a:noFill/>
        </p:spPr>
        <p:txBody>
          <a:bodyPr wrap="square" rtlCol="0">
            <a:spAutoFit/>
          </a:bodyPr>
          <a:lstStyle/>
          <a:p>
            <a:r>
              <a:rPr lang="en-US" sz="2800" dirty="0" smtClean="0">
                <a:latin typeface="Avenir Light"/>
                <a:cs typeface="Avenir Light"/>
              </a:rPr>
              <a:t>How quickly do you </a:t>
            </a:r>
          </a:p>
          <a:p>
            <a:r>
              <a:rPr lang="en-US" sz="2800" dirty="0" smtClean="0">
                <a:latin typeface="Avenir Light"/>
                <a:cs typeface="Avenir Light"/>
              </a:rPr>
              <a:t>‘get’ what’s happening</a:t>
            </a:r>
          </a:p>
          <a:p>
            <a:r>
              <a:rPr lang="en-US" sz="2800" dirty="0" smtClean="0">
                <a:latin typeface="Avenir Light"/>
                <a:cs typeface="Avenir Light"/>
              </a:rPr>
              <a:t>on the screen?</a:t>
            </a:r>
          </a:p>
        </p:txBody>
      </p:sp>
      <p:sp>
        <p:nvSpPr>
          <p:cNvPr id="11" name="TextBox 10"/>
          <p:cNvSpPr txBox="1"/>
          <p:nvPr/>
        </p:nvSpPr>
        <p:spPr>
          <a:xfrm>
            <a:off x="5467684" y="4327214"/>
            <a:ext cx="3421984" cy="1754327"/>
          </a:xfrm>
          <a:prstGeom prst="rect">
            <a:avLst/>
          </a:prstGeom>
          <a:noFill/>
        </p:spPr>
        <p:txBody>
          <a:bodyPr wrap="square" rtlCol="0">
            <a:spAutoFit/>
          </a:bodyPr>
          <a:lstStyle/>
          <a:p>
            <a:r>
              <a:rPr lang="en-US" dirty="0" smtClean="0">
                <a:latin typeface="Avenir Light"/>
                <a:cs typeface="Avenir Light"/>
              </a:rPr>
              <a:t>Even among lots of data, there are some things our brains are </a:t>
            </a:r>
            <a:r>
              <a:rPr lang="en-US" i="1" dirty="0" smtClean="0">
                <a:latin typeface="Avenir Light"/>
                <a:cs typeface="Avenir Light"/>
              </a:rPr>
              <a:t>very</a:t>
            </a:r>
            <a:r>
              <a:rPr lang="en-US" dirty="0" smtClean="0">
                <a:latin typeface="Avenir Light"/>
                <a:cs typeface="Avenir Light"/>
              </a:rPr>
              <a:t> fast at!</a:t>
            </a:r>
          </a:p>
          <a:p>
            <a:endParaRPr lang="en-US" dirty="0" smtClean="0">
              <a:latin typeface="Avenir Light"/>
              <a:cs typeface="Avenir Light"/>
            </a:endParaRPr>
          </a:p>
          <a:p>
            <a:r>
              <a:rPr lang="en-US" dirty="0" smtClean="0">
                <a:latin typeface="Avenir Light"/>
                <a:cs typeface="Avenir Light"/>
              </a:rPr>
              <a:t>Leverage this pathway!</a:t>
            </a:r>
          </a:p>
          <a:p>
            <a:r>
              <a:rPr lang="en-US" dirty="0" smtClean="0">
                <a:latin typeface="Avenir Light"/>
                <a:cs typeface="Avenir Light"/>
              </a:rPr>
              <a:t>Use that visual cortex!</a:t>
            </a:r>
            <a:endParaRPr lang="en-US" dirty="0">
              <a:latin typeface="Avenir Light"/>
              <a:cs typeface="Avenir Light"/>
            </a:endParaRPr>
          </a:p>
        </p:txBody>
      </p:sp>
    </p:spTree>
    <p:extLst>
      <p:ext uri="{BB962C8B-B14F-4D97-AF65-F5344CB8AC3E}">
        <p14:creationId xmlns:p14="http://schemas.microsoft.com/office/powerpoint/2010/main" val="26336720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the ‘W’</a:t>
            </a:r>
            <a:endParaRPr lang="en-US"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24222736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Book" charset="0"/>
                <a:ea typeface="Avenir Book" charset="0"/>
                <a:cs typeface="Avenir Book" charset="0"/>
              </a:rPr>
              <a:t>Find the ‘W’</a:t>
            </a:r>
            <a:endParaRPr lang="en-US" dirty="0">
              <a:latin typeface="Avenir Book" charset="0"/>
              <a:ea typeface="Avenir Book" charset="0"/>
              <a:cs typeface="Avenir Book" charset="0"/>
            </a:endParaRPr>
          </a:p>
        </p:txBody>
      </p:sp>
      <p:sp>
        <p:nvSpPr>
          <p:cNvPr id="3" name="Content Placeholder 2"/>
          <p:cNvSpPr>
            <a:spLocks noGrp="1"/>
          </p:cNvSpPr>
          <p:nvPr>
            <p:ph idx="1"/>
          </p:nvPr>
        </p:nvSpPr>
        <p:spPr>
          <a:xfrm>
            <a:off x="457200" y="1417638"/>
            <a:ext cx="8229600" cy="4525963"/>
          </a:xfrm>
        </p:spPr>
        <p:txBody>
          <a:bodyPr>
            <a:normAutofit fontScale="92500" lnSpcReduction="20000"/>
          </a:bodyPr>
          <a:lstStyle/>
          <a:p>
            <a:pPr marL="0" indent="0">
              <a:buNone/>
            </a:pPr>
            <a:r>
              <a:rPr lang="en-US" dirty="0" smtClean="0">
                <a:latin typeface="Avenir Book" charset="0"/>
                <a:ea typeface="Avenir Book" charset="0"/>
                <a:cs typeface="Avenir Book" charset="0"/>
              </a:rPr>
              <a:t>VVVVVVVVYYVYVYVYYVYYVYYYYVYYUVYUYUVUUVYUYVUYVYYVYUVYUVVYVYUVYVUVNUVYUVYVYVUVYUVUVMVMYUVYVMVYUVYVYVMVYUVMYVMYVYVUYVMVYUVYMVMYVYUWYMVMYVUYMYUVMYVMVYUVMYUVMUYVMVYUVYUVMVMVYMVVMVMVUYVUMYVUYMVVMVVYVYVYVUYVUYVYVYUVYUYVVVVVYVUVYUVYUVYUVYVYVYUVYVUYVUYVUVYUVYUVYUVYVUVYVYVUYVUYVYUVYVUYVVYUVYUVYUVYVUVYUVYVUYVUVVVVVVUVUVUVVVUVNVNUVNVUVVUVUVMVVUVUVVVVUVUVUVUVUVUV</a:t>
            </a:r>
            <a:endParaRPr lang="en-US" dirty="0">
              <a:latin typeface="Avenir Book" charset="0"/>
              <a:ea typeface="Avenir Book" charset="0"/>
              <a:cs typeface="Avenir Book" charset="0"/>
            </a:endParaRPr>
          </a:p>
        </p:txBody>
      </p:sp>
    </p:spTree>
    <p:extLst>
      <p:ext uri="{BB962C8B-B14F-4D97-AF65-F5344CB8AC3E}">
        <p14:creationId xmlns:p14="http://schemas.microsoft.com/office/powerpoint/2010/main" val="19771514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1143000"/>
          </a:xfrm>
        </p:spPr>
        <p:txBody>
          <a:bodyPr/>
          <a:lstStyle/>
          <a:p>
            <a:r>
              <a:rPr lang="en-US" dirty="0" smtClean="0"/>
              <a:t>Find the ‘W’</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280723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417638"/>
            <a:ext cx="8229600" cy="4525963"/>
          </a:xfrm>
        </p:spPr>
        <p:txBody>
          <a:bodyPr>
            <a:normAutofit fontScale="92500" lnSpcReduction="20000"/>
          </a:bodyPr>
          <a:lstStyle/>
          <a:p>
            <a:pPr marL="0" indent="0">
              <a:buNone/>
            </a:pPr>
            <a:r>
              <a:rPr lang="en-US" dirty="0" smtClean="0">
                <a:latin typeface="Avenir Book" charset="0"/>
                <a:ea typeface="Avenir Book" charset="0"/>
                <a:cs typeface="Avenir Book" charset="0"/>
              </a:rPr>
              <a:t>VVVVVVVVYYVYVYVYYVYYVYYYYVYYUVYUYUVUUVYUYVUYVYYVYUVYUVVYVYUVYVUVNUVYUVYVYVUVYUVUVMVMYUVYVMVYUVYVYVMVYUVMYVMYVYVUYVMVYUVYMVMYVYUVYMVMYVUYMYUVMYVMVYUVMYUVMUYVMVYUVYUVMVMVYMVVMVMVUYVUMYVUYMVVMVVYVYVYVUYVUYVYVYUVYUYVVVVVYVUVYUVYUVYUVYVYVYUVYVUYVUYVUVYUVYUVYUVYVUVYVYVUYVUYVYUVYVUYV</a:t>
            </a:r>
            <a:r>
              <a:rPr lang="en-US" dirty="0" smtClean="0">
                <a:solidFill>
                  <a:srgbClr val="FF0000"/>
                </a:solidFill>
                <a:latin typeface="Avenir Book" charset="0"/>
                <a:ea typeface="Avenir Book" charset="0"/>
                <a:cs typeface="Avenir Book" charset="0"/>
              </a:rPr>
              <a:t>W</a:t>
            </a:r>
            <a:r>
              <a:rPr lang="en-US" dirty="0" smtClean="0">
                <a:latin typeface="Avenir Book" charset="0"/>
                <a:ea typeface="Avenir Book" charset="0"/>
                <a:cs typeface="Avenir Book" charset="0"/>
              </a:rPr>
              <a:t>YUVYUVYUVYVUVYUVYVUYVUVVVVVVUVUVUVVVUVNVNUVNVUVVUVUVMVVUVUVVVVUVUVUVUVUVUV</a:t>
            </a:r>
            <a:endParaRPr lang="en-US" dirty="0">
              <a:latin typeface="Avenir Book" charset="0"/>
              <a:ea typeface="Avenir Book" charset="0"/>
              <a:cs typeface="Avenir Book" charset="0"/>
            </a:endParaRPr>
          </a:p>
        </p:txBody>
      </p:sp>
      <p:sp>
        <p:nvSpPr>
          <p:cNvPr id="7" name="Title 1"/>
          <p:cNvSpPr>
            <a:spLocks noGrp="1"/>
          </p:cNvSpPr>
          <p:nvPr>
            <p:ph type="title"/>
          </p:nvPr>
        </p:nvSpPr>
        <p:spPr>
          <a:xfrm>
            <a:off x="457200" y="274638"/>
            <a:ext cx="8229600" cy="1143000"/>
          </a:xfrm>
        </p:spPr>
        <p:txBody>
          <a:bodyPr/>
          <a:lstStyle/>
          <a:p>
            <a:r>
              <a:rPr lang="en-US" dirty="0" smtClean="0">
                <a:latin typeface="Avenir Book" charset="0"/>
                <a:ea typeface="Avenir Book" charset="0"/>
                <a:cs typeface="Avenir Book" charset="0"/>
              </a:rPr>
              <a:t>Find the ‘W’</a:t>
            </a:r>
            <a:endParaRPr lang="en-US" dirty="0">
              <a:latin typeface="Avenir Book" charset="0"/>
              <a:ea typeface="Avenir Book" charset="0"/>
              <a:cs typeface="Avenir Book" charset="0"/>
            </a:endParaRPr>
          </a:p>
        </p:txBody>
      </p:sp>
    </p:spTree>
    <p:extLst>
      <p:ext uri="{BB962C8B-B14F-4D97-AF65-F5344CB8AC3E}">
        <p14:creationId xmlns:p14="http://schemas.microsoft.com/office/powerpoint/2010/main" val="29787535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r>
              <a:rPr lang="en-US" dirty="0" err="1" smtClean="0">
                <a:latin typeface="Avenir Light"/>
                <a:cs typeface="Avenir Light"/>
              </a:rPr>
              <a:t>Preattentive</a:t>
            </a:r>
            <a:r>
              <a:rPr lang="en-US" dirty="0" smtClean="0">
                <a:latin typeface="Avenir Light"/>
                <a:cs typeface="Avenir Light"/>
              </a:rPr>
              <a:t> Processing</a:t>
            </a:r>
            <a:endParaRPr lang="en-US" dirty="0">
              <a:latin typeface="Avenir Light"/>
              <a:cs typeface="Avenir Light"/>
            </a:endParaRPr>
          </a:p>
        </p:txBody>
      </p:sp>
      <p:pic>
        <p:nvPicPr>
          <p:cNvPr id="2" name="Picture 1" descr="colour_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8871" y="2428646"/>
            <a:ext cx="2959100" cy="2908300"/>
          </a:xfrm>
          <a:prstGeom prst="rect">
            <a:avLst/>
          </a:prstGeom>
        </p:spPr>
      </p:pic>
      <p:sp>
        <p:nvSpPr>
          <p:cNvPr id="3" name="TextBox 2"/>
          <p:cNvSpPr txBox="1"/>
          <p:nvPr/>
        </p:nvSpPr>
        <p:spPr>
          <a:xfrm>
            <a:off x="1778001" y="5735053"/>
            <a:ext cx="5991100" cy="830997"/>
          </a:xfrm>
          <a:prstGeom prst="rect">
            <a:avLst/>
          </a:prstGeom>
          <a:noFill/>
        </p:spPr>
        <p:txBody>
          <a:bodyPr wrap="none" rtlCol="0">
            <a:spAutoFit/>
          </a:bodyPr>
          <a:lstStyle/>
          <a:p>
            <a:pPr algn="ctr"/>
            <a:r>
              <a:rPr lang="en-US" sz="2400" dirty="0" smtClean="0">
                <a:latin typeface="Avenir Light"/>
                <a:cs typeface="Avenir Light"/>
              </a:rPr>
              <a:t>What is the ‘Big O’ of finding that red dot?</a:t>
            </a:r>
          </a:p>
          <a:p>
            <a:pPr algn="ctr"/>
            <a:r>
              <a:rPr lang="en-US" sz="2400" dirty="0" smtClean="0">
                <a:latin typeface="Avenir Light"/>
                <a:cs typeface="Avenir Light"/>
              </a:rPr>
              <a:t>O(n) </a:t>
            </a:r>
            <a:r>
              <a:rPr lang="en-US" sz="2400" dirty="0" smtClean="0">
                <a:latin typeface="Avenir Light"/>
                <a:cs typeface="Avenir Light"/>
                <a:sym typeface="Wingdings"/>
              </a:rPr>
              <a:t> O(1)</a:t>
            </a:r>
            <a:endParaRPr lang="en-US" sz="2400" dirty="0">
              <a:latin typeface="Avenir Light"/>
              <a:cs typeface="Avenir Light"/>
            </a:endParaRPr>
          </a:p>
        </p:txBody>
      </p:sp>
      <p:sp>
        <p:nvSpPr>
          <p:cNvPr id="5" name="TextBox 4"/>
          <p:cNvSpPr txBox="1"/>
          <p:nvPr/>
        </p:nvSpPr>
        <p:spPr>
          <a:xfrm>
            <a:off x="2058737" y="1087827"/>
            <a:ext cx="4405698" cy="369332"/>
          </a:xfrm>
          <a:prstGeom prst="rect">
            <a:avLst/>
          </a:prstGeom>
          <a:noFill/>
        </p:spPr>
        <p:txBody>
          <a:bodyPr wrap="none" rtlCol="0">
            <a:spAutoFit/>
          </a:bodyPr>
          <a:lstStyle/>
          <a:p>
            <a:r>
              <a:rPr lang="en-US" dirty="0"/>
              <a:t>http://</a:t>
            </a:r>
            <a:r>
              <a:rPr lang="en-US" dirty="0" err="1"/>
              <a:t>www.csc.ncsu.edu</a:t>
            </a:r>
            <a:r>
              <a:rPr lang="en-US" dirty="0"/>
              <a:t>/faculty/</a:t>
            </a:r>
            <a:r>
              <a:rPr lang="en-US" dirty="0" err="1"/>
              <a:t>healey</a:t>
            </a:r>
            <a:r>
              <a:rPr lang="en-US" dirty="0"/>
              <a:t>/PP/</a:t>
            </a:r>
          </a:p>
        </p:txBody>
      </p:sp>
      <p:sp>
        <p:nvSpPr>
          <p:cNvPr id="6" name="TextBox 5"/>
          <p:cNvSpPr txBox="1"/>
          <p:nvPr/>
        </p:nvSpPr>
        <p:spPr>
          <a:xfrm>
            <a:off x="457200" y="1619737"/>
            <a:ext cx="7864974" cy="646331"/>
          </a:xfrm>
          <a:prstGeom prst="rect">
            <a:avLst/>
          </a:prstGeom>
          <a:noFill/>
        </p:spPr>
        <p:txBody>
          <a:bodyPr wrap="none" rtlCol="0">
            <a:spAutoFit/>
          </a:bodyPr>
          <a:lstStyle/>
          <a:p>
            <a:r>
              <a:rPr lang="en-US" dirty="0" smtClean="0">
                <a:latin typeface="Avenir Book" charset="0"/>
                <a:ea typeface="Avenir Book" charset="0"/>
                <a:cs typeface="Avenir Book" charset="0"/>
              </a:rPr>
              <a:t>There are visual features that ‘pop’ or ‘jump out’ immediately to our brain. </a:t>
            </a:r>
          </a:p>
          <a:p>
            <a:r>
              <a:rPr lang="en-US" dirty="0" smtClean="0">
                <a:latin typeface="Avenir Book" charset="0"/>
                <a:ea typeface="Avenir Book" charset="0"/>
                <a:cs typeface="Avenir Book" charset="0"/>
              </a:rPr>
              <a:t>How can we leverage that for understanding information?</a:t>
            </a:r>
            <a:endParaRPr lang="en-US" dirty="0">
              <a:latin typeface="Avenir Book" charset="0"/>
              <a:ea typeface="Avenir Book" charset="0"/>
              <a:cs typeface="Avenir Book" charset="0"/>
            </a:endParaRPr>
          </a:p>
        </p:txBody>
      </p:sp>
    </p:spTree>
    <p:extLst>
      <p:ext uri="{BB962C8B-B14F-4D97-AF65-F5344CB8AC3E}">
        <p14:creationId xmlns:p14="http://schemas.microsoft.com/office/powerpoint/2010/main" val="40568000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en-US" dirty="0" err="1" smtClean="0">
                <a:latin typeface="Avenir Light"/>
                <a:cs typeface="Avenir Light"/>
              </a:rPr>
              <a:t>Preattentive</a:t>
            </a:r>
            <a:r>
              <a:rPr lang="en-US" dirty="0" smtClean="0">
                <a:latin typeface="Avenir Light"/>
                <a:cs typeface="Avenir Light"/>
              </a:rPr>
              <a:t> Processing</a:t>
            </a:r>
            <a:endParaRPr lang="en-US" dirty="0">
              <a:latin typeface="Avenir Light"/>
              <a:cs typeface="Avenir Light"/>
            </a:endParaRPr>
          </a:p>
        </p:txBody>
      </p:sp>
      <p:pic>
        <p:nvPicPr>
          <p:cNvPr id="6" name="Picture 5" descr="Screen Shot 2016-02-16 at 3.13.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379" y="1200980"/>
            <a:ext cx="8288421" cy="5657020"/>
          </a:xfrm>
          <a:prstGeom prst="rect">
            <a:avLst/>
          </a:prstGeom>
        </p:spPr>
      </p:pic>
    </p:spTree>
    <p:extLst>
      <p:ext uri="{BB962C8B-B14F-4D97-AF65-F5344CB8AC3E}">
        <p14:creationId xmlns:p14="http://schemas.microsoft.com/office/powerpoint/2010/main" val="34472867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en-US" dirty="0" err="1" smtClean="0">
                <a:latin typeface="Avenir Light"/>
                <a:cs typeface="Avenir Light"/>
              </a:rPr>
              <a:t>Preattentive</a:t>
            </a:r>
            <a:r>
              <a:rPr lang="en-US" dirty="0" smtClean="0">
                <a:latin typeface="Avenir Light"/>
                <a:cs typeface="Avenir Light"/>
              </a:rPr>
              <a:t> Processing</a:t>
            </a:r>
            <a:endParaRPr lang="en-US" dirty="0">
              <a:latin typeface="Avenir Light"/>
              <a:cs typeface="Avenir Light"/>
            </a:endParaRPr>
          </a:p>
        </p:txBody>
      </p:sp>
      <p:pic>
        <p:nvPicPr>
          <p:cNvPr id="2" name="Picture 1" descr="Screen Shot 2016-02-16 at 3.14.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3386"/>
            <a:ext cx="9144000" cy="2932386"/>
          </a:xfrm>
          <a:prstGeom prst="rect">
            <a:avLst/>
          </a:prstGeom>
        </p:spPr>
      </p:pic>
      <p:pic>
        <p:nvPicPr>
          <p:cNvPr id="3" name="Picture 2" descr="Screen Shot 2016-02-16 at 3.15.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98901"/>
            <a:ext cx="9144000" cy="1159099"/>
          </a:xfrm>
          <a:prstGeom prst="rect">
            <a:avLst/>
          </a:prstGeom>
        </p:spPr>
      </p:pic>
      <p:pic>
        <p:nvPicPr>
          <p:cNvPr id="5" name="Picture 4" descr="tg_fli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845772"/>
            <a:ext cx="1788695" cy="1798916"/>
          </a:xfrm>
          <a:prstGeom prst="rect">
            <a:avLst/>
          </a:prstGeom>
        </p:spPr>
      </p:pic>
      <p:pic>
        <p:nvPicPr>
          <p:cNvPr id="7" name="Picture 6" descr="tg_dir.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8645" y="3801069"/>
            <a:ext cx="1833144" cy="1843619"/>
          </a:xfrm>
          <a:prstGeom prst="rect">
            <a:avLst/>
          </a:prstGeom>
        </p:spPr>
      </p:pic>
      <p:pic>
        <p:nvPicPr>
          <p:cNvPr id="8" name="Picture 7" descr="tg_vel.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1066" y="3855453"/>
            <a:ext cx="1779069" cy="1789235"/>
          </a:xfrm>
          <a:prstGeom prst="rect">
            <a:avLst/>
          </a:prstGeom>
        </p:spPr>
      </p:pic>
      <p:pic>
        <p:nvPicPr>
          <p:cNvPr id="9" name="Picture 8" descr="tg_3d_light.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8027" y="3855454"/>
            <a:ext cx="1789234" cy="1789234"/>
          </a:xfrm>
          <a:prstGeom prst="rect">
            <a:avLst/>
          </a:prstGeom>
        </p:spPr>
      </p:pic>
    </p:spTree>
    <p:extLst>
      <p:ext uri="{BB962C8B-B14F-4D97-AF65-F5344CB8AC3E}">
        <p14:creationId xmlns:p14="http://schemas.microsoft.com/office/powerpoint/2010/main" val="23890896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GESTALT PRINCIPLES</a:t>
            </a:r>
            <a:endParaRPr lang="en-US" dirty="0">
              <a:latin typeface="Avenir Light"/>
              <a:cs typeface="Avenir Light"/>
            </a:endParaRPr>
          </a:p>
        </p:txBody>
      </p:sp>
      <p:sp>
        <p:nvSpPr>
          <p:cNvPr id="4" name="TextBox 3"/>
          <p:cNvSpPr txBox="1"/>
          <p:nvPr/>
        </p:nvSpPr>
        <p:spPr>
          <a:xfrm>
            <a:off x="676006" y="1380704"/>
            <a:ext cx="8010793" cy="1200328"/>
          </a:xfrm>
          <a:prstGeom prst="rect">
            <a:avLst/>
          </a:prstGeom>
          <a:noFill/>
        </p:spPr>
        <p:txBody>
          <a:bodyPr wrap="square" rtlCol="0">
            <a:spAutoFit/>
          </a:bodyPr>
          <a:lstStyle/>
          <a:p>
            <a:pPr algn="ctr"/>
            <a:r>
              <a:rPr lang="en-US" sz="2400" dirty="0" smtClean="0">
                <a:latin typeface="Avenir Light"/>
                <a:cs typeface="Avenir Light"/>
              </a:rPr>
              <a:t>Theories of visual perception that describe how people tend to organize visual information into groups</a:t>
            </a:r>
          </a:p>
          <a:p>
            <a:pPr algn="ctr"/>
            <a:endParaRPr lang="en-US" sz="2400" dirty="0"/>
          </a:p>
        </p:txBody>
      </p:sp>
      <p:pic>
        <p:nvPicPr>
          <p:cNvPr id="5" name="Picture 4" descr="visib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073" y="2335627"/>
            <a:ext cx="2857020" cy="2857020"/>
          </a:xfrm>
          <a:prstGeom prst="rect">
            <a:avLst/>
          </a:prstGeom>
        </p:spPr>
      </p:pic>
      <p:sp>
        <p:nvSpPr>
          <p:cNvPr id="6" name="TextBox 5"/>
          <p:cNvSpPr txBox="1"/>
          <p:nvPr/>
        </p:nvSpPr>
        <p:spPr>
          <a:xfrm>
            <a:off x="566603" y="5510472"/>
            <a:ext cx="8010793" cy="1569660"/>
          </a:xfrm>
          <a:prstGeom prst="rect">
            <a:avLst/>
          </a:prstGeom>
          <a:noFill/>
        </p:spPr>
        <p:txBody>
          <a:bodyPr wrap="square" rtlCol="0">
            <a:spAutoFit/>
          </a:bodyPr>
          <a:lstStyle/>
          <a:p>
            <a:pPr algn="ctr"/>
            <a:r>
              <a:rPr lang="en-US" sz="2400" dirty="0" smtClean="0">
                <a:latin typeface="Avenir Light"/>
                <a:cs typeface="Avenir Light"/>
              </a:rPr>
              <a:t>If you understand these principles, you can organize information in a way that is </a:t>
            </a:r>
            <a:r>
              <a:rPr lang="en-US" sz="2400" i="1" dirty="0" smtClean="0">
                <a:latin typeface="Avenir Light"/>
                <a:cs typeface="Avenir Light"/>
              </a:rPr>
              <a:t>immediately understandable </a:t>
            </a:r>
            <a:r>
              <a:rPr lang="en-US" sz="2400" dirty="0" smtClean="0">
                <a:latin typeface="Avenir Light"/>
                <a:cs typeface="Avenir Light"/>
              </a:rPr>
              <a:t>by people</a:t>
            </a:r>
          </a:p>
          <a:p>
            <a:pPr algn="ctr"/>
            <a:endParaRPr lang="en-US" sz="2400" dirty="0"/>
          </a:p>
        </p:txBody>
      </p:sp>
    </p:spTree>
    <p:extLst>
      <p:ext uri="{BB962C8B-B14F-4D97-AF65-F5344CB8AC3E}">
        <p14:creationId xmlns:p14="http://schemas.microsoft.com/office/powerpoint/2010/main" val="39492898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Law of Proximity</a:t>
            </a:r>
            <a:endParaRPr lang="en-US" dirty="0">
              <a:latin typeface="Avenir Light"/>
              <a:cs typeface="Avenir Light"/>
            </a:endParaRPr>
          </a:p>
        </p:txBody>
      </p:sp>
      <p:sp>
        <p:nvSpPr>
          <p:cNvPr id="4" name="TextBox 3"/>
          <p:cNvSpPr txBox="1"/>
          <p:nvPr/>
        </p:nvSpPr>
        <p:spPr>
          <a:xfrm>
            <a:off x="919691" y="2851712"/>
            <a:ext cx="5401365" cy="1477328"/>
          </a:xfrm>
          <a:prstGeom prst="rect">
            <a:avLst/>
          </a:prstGeom>
          <a:noFill/>
        </p:spPr>
        <p:txBody>
          <a:bodyPr wrap="square" rtlCol="0">
            <a:spAutoFit/>
          </a:bodyPr>
          <a:lstStyle/>
          <a:p>
            <a:r>
              <a:rPr lang="en-US" b="1" dirty="0" smtClean="0"/>
              <a:t>0	0	0	0	0	0	0	0</a:t>
            </a:r>
          </a:p>
          <a:p>
            <a:r>
              <a:rPr lang="en-US" b="1" dirty="0" smtClean="0"/>
              <a:t>0	0	0	0	0	0	0	0</a:t>
            </a:r>
          </a:p>
          <a:p>
            <a:r>
              <a:rPr lang="en-US" b="1" dirty="0" smtClean="0"/>
              <a:t>0	0	0	0	0	0	0	0</a:t>
            </a:r>
          </a:p>
          <a:p>
            <a:r>
              <a:rPr lang="en-US" b="1" dirty="0" smtClean="0"/>
              <a:t>0	0	0	0	0	0	0	0</a:t>
            </a:r>
          </a:p>
          <a:p>
            <a:r>
              <a:rPr lang="en-US" b="1" dirty="0" smtClean="0"/>
              <a:t>0	0	0	0	0	0	0	0</a:t>
            </a:r>
            <a:endParaRPr lang="en-US" b="1" dirty="0"/>
          </a:p>
        </p:txBody>
      </p:sp>
      <p:sp>
        <p:nvSpPr>
          <p:cNvPr id="5" name="TextBox 4"/>
          <p:cNvSpPr txBox="1"/>
          <p:nvPr/>
        </p:nvSpPr>
        <p:spPr>
          <a:xfrm>
            <a:off x="5831132" y="2707269"/>
            <a:ext cx="5401365" cy="2585323"/>
          </a:xfrm>
          <a:prstGeom prst="rect">
            <a:avLst/>
          </a:prstGeom>
          <a:noFill/>
        </p:spPr>
        <p:txBody>
          <a:bodyPr wrap="square" rtlCol="0">
            <a:spAutoFit/>
          </a:bodyPr>
          <a:lstStyle/>
          <a:p>
            <a:r>
              <a:rPr lang="en-US" b="1" dirty="0" smtClean="0"/>
              <a:t>0 0 0 0 0 0 0 0</a:t>
            </a:r>
          </a:p>
          <a:p>
            <a:endParaRPr lang="en-US" b="1" dirty="0"/>
          </a:p>
          <a:p>
            <a:r>
              <a:rPr lang="en-US" b="1" dirty="0" smtClean="0"/>
              <a:t>0 0 0 0 0 0 0 0</a:t>
            </a:r>
          </a:p>
          <a:p>
            <a:endParaRPr lang="en-US" b="1" dirty="0"/>
          </a:p>
          <a:p>
            <a:r>
              <a:rPr lang="en-US" b="1" dirty="0" smtClean="0"/>
              <a:t>0 0 0 0 0 0 0 0</a:t>
            </a:r>
          </a:p>
          <a:p>
            <a:endParaRPr lang="en-US" b="1" dirty="0"/>
          </a:p>
          <a:p>
            <a:r>
              <a:rPr lang="en-US" b="1" dirty="0" smtClean="0"/>
              <a:t>0 0 0 0 0 0 0 0</a:t>
            </a:r>
          </a:p>
          <a:p>
            <a:endParaRPr lang="en-US" b="1" dirty="0"/>
          </a:p>
          <a:p>
            <a:r>
              <a:rPr lang="en-US" b="1" dirty="0" smtClean="0"/>
              <a:t>0 0 0 0 0 0 0 0</a:t>
            </a:r>
            <a:endParaRPr lang="en-US" b="1" dirty="0"/>
          </a:p>
        </p:txBody>
      </p:sp>
    </p:spTree>
    <p:extLst>
      <p:ext uri="{BB962C8B-B14F-4D97-AF65-F5344CB8AC3E}">
        <p14:creationId xmlns:p14="http://schemas.microsoft.com/office/powerpoint/2010/main" val="18028944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fontScale="90000"/>
          </a:bodyPr>
          <a:lstStyle/>
          <a:p>
            <a:r>
              <a:rPr lang="en-US" dirty="0" smtClean="0">
                <a:latin typeface="Avenir Light"/>
                <a:cs typeface="Avenir Light"/>
              </a:rPr>
              <a:t>The Bandwidth: Big O for People</a:t>
            </a:r>
            <a:endParaRPr lang="en-US" dirty="0">
              <a:latin typeface="Avenir Light"/>
              <a:cs typeface="Avenir Light"/>
            </a:endParaRPr>
          </a:p>
        </p:txBody>
      </p:sp>
      <p:pic>
        <p:nvPicPr>
          <p:cNvPr id="5" name="Picture 4" descr="Screen Shot 2016-02-16 at 11.25.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17638"/>
            <a:ext cx="8128547" cy="5291023"/>
          </a:xfrm>
          <a:prstGeom prst="rect">
            <a:avLst/>
          </a:prstGeom>
        </p:spPr>
      </p:pic>
    </p:spTree>
    <p:extLst>
      <p:ext uri="{BB962C8B-B14F-4D97-AF65-F5344CB8AC3E}">
        <p14:creationId xmlns:p14="http://schemas.microsoft.com/office/powerpoint/2010/main" val="8434722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Law of Proximity</a:t>
            </a:r>
            <a:endParaRPr lang="en-US" dirty="0">
              <a:latin typeface="Avenir Light"/>
              <a:cs typeface="Avenir Light"/>
            </a:endParaRPr>
          </a:p>
        </p:txBody>
      </p:sp>
      <p:sp>
        <p:nvSpPr>
          <p:cNvPr id="7" name="TextBox 6"/>
          <p:cNvSpPr txBox="1"/>
          <p:nvPr/>
        </p:nvSpPr>
        <p:spPr>
          <a:xfrm>
            <a:off x="3328409" y="6563348"/>
            <a:ext cx="5164745" cy="246221"/>
          </a:xfrm>
          <a:prstGeom prst="rect">
            <a:avLst/>
          </a:prstGeom>
          <a:noFill/>
        </p:spPr>
        <p:txBody>
          <a:bodyPr wrap="none" rtlCol="0">
            <a:spAutoFit/>
          </a:bodyPr>
          <a:lstStyle/>
          <a:p>
            <a:r>
              <a:rPr lang="en-US" sz="1000" dirty="0" smtClean="0"/>
              <a:t>http://</a:t>
            </a:r>
            <a:r>
              <a:rPr lang="en-US" sz="1000" dirty="0" err="1" smtClean="0"/>
              <a:t>architectingusability.com</a:t>
            </a:r>
            <a:r>
              <a:rPr lang="en-US" sz="1000" dirty="0" smtClean="0"/>
              <a:t>/2011/05/26/using-the-gestalt-laws-of-perception-in-</a:t>
            </a:r>
            <a:r>
              <a:rPr lang="en-US" sz="1000" dirty="0" err="1" smtClean="0"/>
              <a:t>ui</a:t>
            </a:r>
            <a:r>
              <a:rPr lang="en-US" sz="1000" dirty="0" smtClean="0"/>
              <a:t>-design/</a:t>
            </a:r>
            <a:endParaRPr lang="en-US" sz="1000" dirty="0"/>
          </a:p>
        </p:txBody>
      </p:sp>
      <p:pic>
        <p:nvPicPr>
          <p:cNvPr id="4" name="Picture 3" descr="gestalt_law_of_proximity_4.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048" y="1739138"/>
            <a:ext cx="4301067" cy="3930640"/>
          </a:xfrm>
          <a:prstGeom prst="rect">
            <a:avLst/>
          </a:prstGeom>
        </p:spPr>
      </p:pic>
      <p:sp>
        <p:nvSpPr>
          <p:cNvPr id="3" name="TextBox 2"/>
          <p:cNvSpPr txBox="1"/>
          <p:nvPr/>
        </p:nvSpPr>
        <p:spPr>
          <a:xfrm>
            <a:off x="3328409" y="1107687"/>
            <a:ext cx="2188420" cy="369332"/>
          </a:xfrm>
          <a:prstGeom prst="rect">
            <a:avLst/>
          </a:prstGeom>
          <a:noFill/>
        </p:spPr>
        <p:txBody>
          <a:bodyPr wrap="none" rtlCol="0">
            <a:spAutoFit/>
          </a:bodyPr>
          <a:lstStyle/>
          <a:p>
            <a:r>
              <a:rPr lang="en-US" i="1" dirty="0" smtClean="0">
                <a:latin typeface="Avenir Book" charset="0"/>
                <a:ea typeface="Avenir Book" charset="0"/>
                <a:cs typeface="Avenir Book" charset="0"/>
              </a:rPr>
              <a:t>How it can hurt you</a:t>
            </a:r>
            <a:endParaRPr lang="en-US" i="1" dirty="0">
              <a:latin typeface="Avenir Book" charset="0"/>
              <a:ea typeface="Avenir Book" charset="0"/>
              <a:cs typeface="Avenir Book" charset="0"/>
            </a:endParaRPr>
          </a:p>
        </p:txBody>
      </p:sp>
    </p:spTree>
    <p:extLst>
      <p:ext uri="{BB962C8B-B14F-4D97-AF65-F5344CB8AC3E}">
        <p14:creationId xmlns:p14="http://schemas.microsoft.com/office/powerpoint/2010/main" val="24939306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Law of Proximity</a:t>
            </a:r>
            <a:endParaRPr lang="en-US" dirty="0">
              <a:latin typeface="Avenir Light"/>
              <a:cs typeface="Avenir Light"/>
            </a:endParaRPr>
          </a:p>
        </p:txBody>
      </p:sp>
      <p:pic>
        <p:nvPicPr>
          <p:cNvPr id="3" name="Picture 2" descr="Proximity_Form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406" y="1671568"/>
            <a:ext cx="7048500" cy="1854200"/>
          </a:xfrm>
          <a:prstGeom prst="rect">
            <a:avLst/>
          </a:prstGeom>
        </p:spPr>
      </p:pic>
      <p:pic>
        <p:nvPicPr>
          <p:cNvPr id="6" name="Picture 5" descr="Proximity_Form_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406" y="4263037"/>
            <a:ext cx="3187700" cy="1879600"/>
          </a:xfrm>
          <a:prstGeom prst="rect">
            <a:avLst/>
          </a:prstGeom>
        </p:spPr>
      </p:pic>
      <p:sp>
        <p:nvSpPr>
          <p:cNvPr id="7" name="TextBox 6"/>
          <p:cNvSpPr txBox="1"/>
          <p:nvPr/>
        </p:nvSpPr>
        <p:spPr>
          <a:xfrm>
            <a:off x="3328409" y="6563348"/>
            <a:ext cx="5164745" cy="246221"/>
          </a:xfrm>
          <a:prstGeom prst="rect">
            <a:avLst/>
          </a:prstGeom>
          <a:noFill/>
        </p:spPr>
        <p:txBody>
          <a:bodyPr wrap="none" rtlCol="0">
            <a:spAutoFit/>
          </a:bodyPr>
          <a:lstStyle/>
          <a:p>
            <a:r>
              <a:rPr lang="en-US" sz="1000" dirty="0" smtClean="0"/>
              <a:t>http://</a:t>
            </a:r>
            <a:r>
              <a:rPr lang="en-US" sz="1000" dirty="0" err="1" smtClean="0"/>
              <a:t>architectingusability.com</a:t>
            </a:r>
            <a:r>
              <a:rPr lang="en-US" sz="1000" dirty="0" smtClean="0"/>
              <a:t>/2011/05/26/using-the-gestalt-laws-of-perception-in-</a:t>
            </a:r>
            <a:r>
              <a:rPr lang="en-US" sz="1000" dirty="0" err="1" smtClean="0"/>
              <a:t>ui</a:t>
            </a:r>
            <a:r>
              <a:rPr lang="en-US" sz="1000" dirty="0" smtClean="0"/>
              <a:t>-design/</a:t>
            </a:r>
            <a:endParaRPr lang="en-US" sz="1000" dirty="0"/>
          </a:p>
        </p:txBody>
      </p:sp>
      <p:sp>
        <p:nvSpPr>
          <p:cNvPr id="8" name="TextBox 7"/>
          <p:cNvSpPr txBox="1"/>
          <p:nvPr/>
        </p:nvSpPr>
        <p:spPr>
          <a:xfrm>
            <a:off x="2944342" y="1118268"/>
            <a:ext cx="3366627" cy="369332"/>
          </a:xfrm>
          <a:prstGeom prst="rect">
            <a:avLst/>
          </a:prstGeom>
          <a:noFill/>
        </p:spPr>
        <p:txBody>
          <a:bodyPr wrap="none" rtlCol="0">
            <a:spAutoFit/>
          </a:bodyPr>
          <a:lstStyle/>
          <a:p>
            <a:r>
              <a:rPr lang="en-US" i="1" smtClean="0">
                <a:latin typeface="Avenir Book" charset="0"/>
                <a:ea typeface="Avenir Book" charset="0"/>
                <a:cs typeface="Avenir Book" charset="0"/>
              </a:rPr>
              <a:t>How you can use it to help you</a:t>
            </a:r>
            <a:endParaRPr lang="en-US" i="1" dirty="0">
              <a:latin typeface="Avenir Book" charset="0"/>
              <a:ea typeface="Avenir Book" charset="0"/>
              <a:cs typeface="Avenir Book" charset="0"/>
            </a:endParaRPr>
          </a:p>
        </p:txBody>
      </p:sp>
    </p:spTree>
    <p:extLst>
      <p:ext uri="{BB962C8B-B14F-4D97-AF65-F5344CB8AC3E}">
        <p14:creationId xmlns:p14="http://schemas.microsoft.com/office/powerpoint/2010/main" val="7758045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Light"/>
                <a:cs typeface="Avenir Light"/>
              </a:rPr>
              <a:t>Law of </a:t>
            </a:r>
            <a:r>
              <a:rPr lang="en-US" dirty="0" smtClean="0">
                <a:latin typeface="Avenir Light"/>
                <a:cs typeface="Avenir Light"/>
              </a:rPr>
              <a:t>Similarity</a:t>
            </a:r>
            <a:endParaRPr lang="en-US" dirty="0"/>
          </a:p>
        </p:txBody>
      </p:sp>
      <p:pic>
        <p:nvPicPr>
          <p:cNvPr id="4" name="Picture 3" descr="Proximity_Form_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874" y="2515452"/>
            <a:ext cx="7137400" cy="2146300"/>
          </a:xfrm>
          <a:prstGeom prst="rect">
            <a:avLst/>
          </a:prstGeom>
        </p:spPr>
      </p:pic>
      <p:sp>
        <p:nvSpPr>
          <p:cNvPr id="5" name="TextBox 4"/>
          <p:cNvSpPr txBox="1"/>
          <p:nvPr/>
        </p:nvSpPr>
        <p:spPr>
          <a:xfrm>
            <a:off x="2944342" y="1118268"/>
            <a:ext cx="3366627" cy="369332"/>
          </a:xfrm>
          <a:prstGeom prst="rect">
            <a:avLst/>
          </a:prstGeom>
          <a:noFill/>
        </p:spPr>
        <p:txBody>
          <a:bodyPr wrap="none" rtlCol="0">
            <a:spAutoFit/>
          </a:bodyPr>
          <a:lstStyle/>
          <a:p>
            <a:r>
              <a:rPr lang="en-US" i="1" dirty="0" smtClean="0">
                <a:latin typeface="Avenir Book" charset="0"/>
                <a:ea typeface="Avenir Book" charset="0"/>
                <a:cs typeface="Avenir Book" charset="0"/>
              </a:rPr>
              <a:t>How you can use it to help you</a:t>
            </a:r>
            <a:endParaRPr lang="en-US" i="1" dirty="0">
              <a:latin typeface="Avenir Book" charset="0"/>
              <a:ea typeface="Avenir Book" charset="0"/>
              <a:cs typeface="Avenir Book" charset="0"/>
            </a:endParaRPr>
          </a:p>
        </p:txBody>
      </p:sp>
    </p:spTree>
    <p:extLst>
      <p:ext uri="{BB962C8B-B14F-4D97-AF65-F5344CB8AC3E}">
        <p14:creationId xmlns:p14="http://schemas.microsoft.com/office/powerpoint/2010/main" val="18488917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84295"/>
            <a:ext cx="8229600" cy="1143000"/>
          </a:xfrm>
        </p:spPr>
        <p:txBody>
          <a:bodyPr/>
          <a:lstStyle/>
          <a:p>
            <a:r>
              <a:rPr lang="en-US" dirty="0" smtClean="0">
                <a:latin typeface="Avenir Light"/>
                <a:cs typeface="Avenir Light"/>
              </a:rPr>
              <a:t>Law of Similarity</a:t>
            </a:r>
            <a:endParaRPr lang="en-US" dirty="0">
              <a:latin typeface="Avenir Light"/>
              <a:cs typeface="Avenir Light"/>
            </a:endParaRPr>
          </a:p>
        </p:txBody>
      </p:sp>
      <p:pic>
        <p:nvPicPr>
          <p:cNvPr id="7" name="Picture 6" descr="61bdcfd3e22c0b1fa0a2f81577e67d3b.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717" y="2071924"/>
            <a:ext cx="6114772" cy="3271403"/>
          </a:xfrm>
          <a:prstGeom prst="rect">
            <a:avLst/>
          </a:prstGeom>
        </p:spPr>
      </p:pic>
      <p:sp>
        <p:nvSpPr>
          <p:cNvPr id="5" name="TextBox 4"/>
          <p:cNvSpPr txBox="1"/>
          <p:nvPr/>
        </p:nvSpPr>
        <p:spPr>
          <a:xfrm>
            <a:off x="1750243" y="1053278"/>
            <a:ext cx="6210415" cy="646331"/>
          </a:xfrm>
          <a:prstGeom prst="rect">
            <a:avLst/>
          </a:prstGeom>
          <a:noFill/>
        </p:spPr>
        <p:txBody>
          <a:bodyPr wrap="square" rtlCol="0">
            <a:spAutoFit/>
          </a:bodyPr>
          <a:lstStyle/>
          <a:p>
            <a:r>
              <a:rPr lang="en-US" i="1" dirty="0" smtClean="0">
                <a:latin typeface="Avenir Book" charset="0"/>
                <a:ea typeface="Avenir Book" charset="0"/>
                <a:cs typeface="Avenir Book" charset="0"/>
              </a:rPr>
              <a:t>This is just a collection of circles and triangles</a:t>
            </a:r>
          </a:p>
          <a:p>
            <a:r>
              <a:rPr lang="en-US" i="1" dirty="0" smtClean="0">
                <a:latin typeface="Avenir Book" charset="0"/>
                <a:ea typeface="Avenir Book" charset="0"/>
                <a:cs typeface="Avenir Book" charset="0"/>
              </a:rPr>
              <a:t>But we the group of circles creating its own element</a:t>
            </a:r>
            <a:endParaRPr lang="en-US" i="1" dirty="0">
              <a:latin typeface="Avenir Book" charset="0"/>
              <a:ea typeface="Avenir Book" charset="0"/>
              <a:cs typeface="Avenir Book" charset="0"/>
            </a:endParaRPr>
          </a:p>
        </p:txBody>
      </p:sp>
    </p:spTree>
    <p:extLst>
      <p:ext uri="{BB962C8B-B14F-4D97-AF65-F5344CB8AC3E}">
        <p14:creationId xmlns:p14="http://schemas.microsoft.com/office/powerpoint/2010/main" val="42740214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84295"/>
            <a:ext cx="8229600" cy="1143000"/>
          </a:xfrm>
        </p:spPr>
        <p:txBody>
          <a:bodyPr/>
          <a:lstStyle/>
          <a:p>
            <a:r>
              <a:rPr lang="en-US" dirty="0" smtClean="0">
                <a:latin typeface="Avenir Light"/>
                <a:cs typeface="Avenir Light"/>
              </a:rPr>
              <a:t>Law of Similarity</a:t>
            </a:r>
            <a:endParaRPr lang="en-US" dirty="0">
              <a:latin typeface="Avenir Light"/>
              <a:cs typeface="Avenir Light"/>
            </a:endParaRPr>
          </a:p>
        </p:txBody>
      </p:sp>
      <p:pic>
        <p:nvPicPr>
          <p:cNvPr id="5" name="Picture 4" descr="Similarity_Finder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055" y="1271646"/>
            <a:ext cx="8300745" cy="5272727"/>
          </a:xfrm>
          <a:prstGeom prst="rect">
            <a:avLst/>
          </a:prstGeom>
        </p:spPr>
      </p:pic>
      <p:sp>
        <p:nvSpPr>
          <p:cNvPr id="6" name="TextBox 5"/>
          <p:cNvSpPr txBox="1"/>
          <p:nvPr/>
        </p:nvSpPr>
        <p:spPr>
          <a:xfrm>
            <a:off x="3328409" y="6563348"/>
            <a:ext cx="5164745" cy="246221"/>
          </a:xfrm>
          <a:prstGeom prst="rect">
            <a:avLst/>
          </a:prstGeom>
          <a:noFill/>
        </p:spPr>
        <p:txBody>
          <a:bodyPr wrap="none" rtlCol="0">
            <a:spAutoFit/>
          </a:bodyPr>
          <a:lstStyle/>
          <a:p>
            <a:r>
              <a:rPr lang="en-US" sz="1000" dirty="0" smtClean="0"/>
              <a:t>http://</a:t>
            </a:r>
            <a:r>
              <a:rPr lang="en-US" sz="1000" dirty="0" err="1" smtClean="0"/>
              <a:t>architectingusability.com</a:t>
            </a:r>
            <a:r>
              <a:rPr lang="en-US" sz="1000" dirty="0" smtClean="0"/>
              <a:t>/2011/05/26/using-the-gestalt-laws-of-perception-in-</a:t>
            </a:r>
            <a:r>
              <a:rPr lang="en-US" sz="1000" dirty="0" err="1" smtClean="0"/>
              <a:t>ui</a:t>
            </a:r>
            <a:r>
              <a:rPr lang="en-US" sz="1000" dirty="0" smtClean="0"/>
              <a:t>-design/</a:t>
            </a:r>
            <a:endParaRPr lang="en-US" sz="1000" dirty="0"/>
          </a:p>
        </p:txBody>
      </p:sp>
    </p:spTree>
    <p:extLst>
      <p:ext uri="{BB962C8B-B14F-4D97-AF65-F5344CB8AC3E}">
        <p14:creationId xmlns:p14="http://schemas.microsoft.com/office/powerpoint/2010/main" val="25755384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Law of Common Fate</a:t>
            </a:r>
            <a:endParaRPr lang="en-US" dirty="0">
              <a:latin typeface="Avenir Light"/>
              <a:cs typeface="Avenir Light"/>
            </a:endParaRPr>
          </a:p>
        </p:txBody>
      </p:sp>
      <p:pic>
        <p:nvPicPr>
          <p:cNvPr id="4" name="Picture 3" descr="539f4709abb9ec692fd0267a6ee1ac8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708" y="1417638"/>
            <a:ext cx="6731000" cy="4622800"/>
          </a:xfrm>
          <a:prstGeom prst="rect">
            <a:avLst/>
          </a:prstGeom>
        </p:spPr>
      </p:pic>
      <p:sp>
        <p:nvSpPr>
          <p:cNvPr id="5" name="TextBox 4"/>
          <p:cNvSpPr txBox="1"/>
          <p:nvPr/>
        </p:nvSpPr>
        <p:spPr>
          <a:xfrm>
            <a:off x="286211" y="1048306"/>
            <a:ext cx="8357416" cy="369332"/>
          </a:xfrm>
          <a:prstGeom prst="rect">
            <a:avLst/>
          </a:prstGeom>
          <a:noFill/>
        </p:spPr>
        <p:txBody>
          <a:bodyPr wrap="none" rtlCol="0">
            <a:spAutoFit/>
          </a:bodyPr>
          <a:lstStyle/>
          <a:p>
            <a:r>
              <a:rPr lang="en-US" i="1" dirty="0" smtClean="0">
                <a:latin typeface="Avenir Book" charset="0"/>
                <a:ea typeface="Avenir Book" charset="0"/>
                <a:cs typeface="Avenir Book" charset="0"/>
              </a:rPr>
              <a:t>We assume that like-designed elements can be interacted with in the same way</a:t>
            </a:r>
            <a:endParaRPr lang="en-US" i="1" dirty="0">
              <a:latin typeface="Avenir Book" charset="0"/>
              <a:ea typeface="Avenir Book" charset="0"/>
              <a:cs typeface="Avenir Book" charset="0"/>
            </a:endParaRPr>
          </a:p>
        </p:txBody>
      </p:sp>
    </p:spTree>
    <p:extLst>
      <p:ext uri="{BB962C8B-B14F-4D97-AF65-F5344CB8AC3E}">
        <p14:creationId xmlns:p14="http://schemas.microsoft.com/office/powerpoint/2010/main" val="40783061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Law of Continuity</a:t>
            </a:r>
            <a:endParaRPr lang="en-US" dirty="0">
              <a:latin typeface="Avenir Light"/>
              <a:cs typeface="Avenir Light"/>
            </a:endParaRPr>
          </a:p>
        </p:txBody>
      </p:sp>
      <p:cxnSp>
        <p:nvCxnSpPr>
          <p:cNvPr id="5" name="Straight Connector 4"/>
          <p:cNvCxnSpPr/>
          <p:nvPr/>
        </p:nvCxnSpPr>
        <p:spPr>
          <a:xfrm>
            <a:off x="2014563" y="3474623"/>
            <a:ext cx="4773639" cy="0"/>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306494" y="1751911"/>
            <a:ext cx="0" cy="3576817"/>
          </a:xfrm>
          <a:prstGeom prst="line">
            <a:avLst/>
          </a:prstGeom>
          <a:ln w="76200" cmpd="sng">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2321127" y="2321282"/>
            <a:ext cx="3883144" cy="2365079"/>
          </a:xfrm>
          <a:prstGeom prst="line">
            <a:avLst/>
          </a:prstGeom>
          <a:ln w="7620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2525503" y="2014697"/>
            <a:ext cx="3678768" cy="2992847"/>
          </a:xfrm>
          <a:prstGeom prst="line">
            <a:avLst/>
          </a:prstGeom>
          <a:ln w="76200" cmpd="sng">
            <a:solidFill>
              <a:schemeClr val="accent2"/>
            </a:solidFill>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3849294" y="3017423"/>
            <a:ext cx="914400" cy="91440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974654" y="1115423"/>
            <a:ext cx="5194692" cy="369332"/>
          </a:xfrm>
          <a:prstGeom prst="rect">
            <a:avLst/>
          </a:prstGeom>
          <a:noFill/>
        </p:spPr>
        <p:txBody>
          <a:bodyPr wrap="none" rtlCol="0">
            <a:spAutoFit/>
          </a:bodyPr>
          <a:lstStyle/>
          <a:p>
            <a:r>
              <a:rPr lang="en-US" i="1" smtClean="0">
                <a:latin typeface="Avenir Book" charset="0"/>
                <a:ea typeface="Avenir Book" charset="0"/>
                <a:cs typeface="Avenir Book" charset="0"/>
              </a:rPr>
              <a:t>We assume that the lines continue under the dot</a:t>
            </a:r>
            <a:endParaRPr lang="en-US" i="1" dirty="0">
              <a:latin typeface="Avenir Book" charset="0"/>
              <a:ea typeface="Avenir Book" charset="0"/>
              <a:cs typeface="Avenir Book" charset="0"/>
            </a:endParaRPr>
          </a:p>
        </p:txBody>
      </p:sp>
    </p:spTree>
    <p:extLst>
      <p:ext uri="{BB962C8B-B14F-4D97-AF65-F5344CB8AC3E}">
        <p14:creationId xmlns:p14="http://schemas.microsoft.com/office/powerpoint/2010/main" val="31717251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r>
              <a:rPr lang="en-US" dirty="0" smtClean="0">
                <a:latin typeface="Avenir Light"/>
                <a:cs typeface="Avenir Light"/>
              </a:rPr>
              <a:t>Law of Continuity</a:t>
            </a:r>
            <a:endParaRPr lang="en-US" dirty="0">
              <a:latin typeface="Avenir Light"/>
              <a:cs typeface="Avenir Light"/>
            </a:endParaRPr>
          </a:p>
        </p:txBody>
      </p:sp>
      <p:pic>
        <p:nvPicPr>
          <p:cNvPr id="5" name="Picture 4" descr="Screen Shot 2016-02-14 at 9.43.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92275"/>
            <a:ext cx="7427784" cy="2773666"/>
          </a:xfrm>
          <a:prstGeom prst="rect">
            <a:avLst/>
          </a:prstGeom>
        </p:spPr>
      </p:pic>
      <p:sp>
        <p:nvSpPr>
          <p:cNvPr id="6" name="TextBox 5"/>
          <p:cNvSpPr txBox="1"/>
          <p:nvPr/>
        </p:nvSpPr>
        <p:spPr>
          <a:xfrm>
            <a:off x="1933123" y="1048306"/>
            <a:ext cx="5053628" cy="369332"/>
          </a:xfrm>
          <a:prstGeom prst="rect">
            <a:avLst/>
          </a:prstGeom>
          <a:noFill/>
        </p:spPr>
        <p:txBody>
          <a:bodyPr wrap="none" rtlCol="0">
            <a:spAutoFit/>
          </a:bodyPr>
          <a:lstStyle/>
          <a:p>
            <a:r>
              <a:rPr lang="en-US" i="1" smtClean="0">
                <a:latin typeface="Avenir Book" charset="0"/>
                <a:ea typeface="Avenir Book" charset="0"/>
                <a:cs typeface="Avenir Book" charset="0"/>
              </a:rPr>
              <a:t>We assume something is blocking a curved line</a:t>
            </a:r>
            <a:endParaRPr lang="en-US" i="1" dirty="0">
              <a:latin typeface="Avenir Book" charset="0"/>
              <a:ea typeface="Avenir Book" charset="0"/>
              <a:cs typeface="Avenir Book" charset="0"/>
            </a:endParaRPr>
          </a:p>
        </p:txBody>
      </p:sp>
    </p:spTree>
    <p:extLst>
      <p:ext uri="{BB962C8B-B14F-4D97-AF65-F5344CB8AC3E}">
        <p14:creationId xmlns:p14="http://schemas.microsoft.com/office/powerpoint/2010/main" val="35475478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Figure / Ground</a:t>
            </a:r>
            <a:endParaRPr lang="en-US" dirty="0">
              <a:latin typeface="Avenir Light"/>
              <a:cs typeface="Avenir Light"/>
            </a:endParaRPr>
          </a:p>
        </p:txBody>
      </p:sp>
      <p:pic>
        <p:nvPicPr>
          <p:cNvPr id="4" name="Picture 3" descr="face_vas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2584" y="1803211"/>
            <a:ext cx="3683000" cy="3810000"/>
          </a:xfrm>
          <a:prstGeom prst="rect">
            <a:avLst/>
          </a:prstGeom>
        </p:spPr>
      </p:pic>
    </p:spTree>
    <p:extLst>
      <p:ext uri="{BB962C8B-B14F-4D97-AF65-F5344CB8AC3E}">
        <p14:creationId xmlns:p14="http://schemas.microsoft.com/office/powerpoint/2010/main" val="20140518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1-figure-ground-relationshi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965" y="1917253"/>
            <a:ext cx="6969258" cy="3554321"/>
          </a:xfrm>
          <a:prstGeom prst="rect">
            <a:avLst/>
          </a:prstGeom>
        </p:spPr>
      </p:pic>
      <p:sp>
        <p:nvSpPr>
          <p:cNvPr id="5" name="Title 1"/>
          <p:cNvSpPr>
            <a:spLocks noGrp="1"/>
          </p:cNvSpPr>
          <p:nvPr>
            <p:ph type="title"/>
          </p:nvPr>
        </p:nvSpPr>
        <p:spPr>
          <a:xfrm>
            <a:off x="457200" y="274638"/>
            <a:ext cx="8229600" cy="1143000"/>
          </a:xfrm>
        </p:spPr>
        <p:txBody>
          <a:bodyPr/>
          <a:lstStyle/>
          <a:p>
            <a:r>
              <a:rPr lang="en-US" dirty="0" smtClean="0">
                <a:latin typeface="Avenir Light"/>
                <a:cs typeface="Avenir Light"/>
              </a:rPr>
              <a:t>Figure / Ground</a:t>
            </a:r>
            <a:endParaRPr lang="en-US" dirty="0">
              <a:latin typeface="Avenir Light"/>
              <a:cs typeface="Avenir Light"/>
            </a:endParaRPr>
          </a:p>
        </p:txBody>
      </p:sp>
      <p:sp>
        <p:nvSpPr>
          <p:cNvPr id="6" name="TextBox 5"/>
          <p:cNvSpPr txBox="1"/>
          <p:nvPr/>
        </p:nvSpPr>
        <p:spPr>
          <a:xfrm>
            <a:off x="2944342" y="1118268"/>
            <a:ext cx="3675686" cy="369332"/>
          </a:xfrm>
          <a:prstGeom prst="rect">
            <a:avLst/>
          </a:prstGeom>
          <a:noFill/>
        </p:spPr>
        <p:txBody>
          <a:bodyPr wrap="none" rtlCol="0">
            <a:spAutoFit/>
          </a:bodyPr>
          <a:lstStyle/>
          <a:p>
            <a:r>
              <a:rPr lang="en-US" i="1" dirty="0" smtClean="0">
                <a:latin typeface="Avenir Book" charset="0"/>
                <a:ea typeface="Avenir Book" charset="0"/>
                <a:cs typeface="Avenir Book" charset="0"/>
              </a:rPr>
              <a:t>What do we perceive as ‘in front’?</a:t>
            </a:r>
            <a:endParaRPr lang="en-US" i="1" dirty="0">
              <a:latin typeface="Avenir Book" charset="0"/>
              <a:ea typeface="Avenir Book" charset="0"/>
              <a:cs typeface="Avenir Book" charset="0"/>
            </a:endParaRPr>
          </a:p>
        </p:txBody>
      </p:sp>
    </p:spTree>
    <p:extLst>
      <p:ext uri="{BB962C8B-B14F-4D97-AF65-F5344CB8AC3E}">
        <p14:creationId xmlns:p14="http://schemas.microsoft.com/office/powerpoint/2010/main" val="17063212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2-16 at 11.33.07 A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5545"/>
            <a:ext cx="9144000" cy="3795996"/>
          </a:xfrm>
          <a:prstGeom prst="rect">
            <a:avLst/>
          </a:prstGeom>
        </p:spPr>
      </p:pic>
      <p:sp>
        <p:nvSpPr>
          <p:cNvPr id="8" name="Title 1"/>
          <p:cNvSpPr>
            <a:spLocks noGrp="1"/>
          </p:cNvSpPr>
          <p:nvPr>
            <p:ph type="title"/>
          </p:nvPr>
        </p:nvSpPr>
        <p:spPr>
          <a:xfrm>
            <a:off x="457200" y="-127756"/>
            <a:ext cx="8229600" cy="1143000"/>
          </a:xfrm>
        </p:spPr>
        <p:txBody>
          <a:bodyPr>
            <a:normAutofit/>
          </a:bodyPr>
          <a:lstStyle/>
          <a:p>
            <a:r>
              <a:rPr lang="en-US" dirty="0" smtClean="0">
                <a:latin typeface="Avenir Light"/>
                <a:cs typeface="Avenir Light"/>
              </a:rPr>
              <a:t>Big O for People</a:t>
            </a:r>
            <a:endParaRPr lang="en-US" dirty="0">
              <a:latin typeface="Avenir Light"/>
              <a:cs typeface="Avenir Light"/>
            </a:endParaRPr>
          </a:p>
        </p:txBody>
      </p:sp>
      <p:sp>
        <p:nvSpPr>
          <p:cNvPr id="9" name="TextBox 8"/>
          <p:cNvSpPr txBox="1"/>
          <p:nvPr/>
        </p:nvSpPr>
        <p:spPr>
          <a:xfrm>
            <a:off x="645284" y="4610012"/>
            <a:ext cx="8041516" cy="1938992"/>
          </a:xfrm>
          <a:prstGeom prst="rect">
            <a:avLst/>
          </a:prstGeom>
          <a:noFill/>
        </p:spPr>
        <p:txBody>
          <a:bodyPr wrap="square" rtlCol="0">
            <a:spAutoFit/>
          </a:bodyPr>
          <a:lstStyle/>
          <a:p>
            <a:r>
              <a:rPr lang="en-US" sz="2400" dirty="0" smtClean="0">
                <a:latin typeface="Avenir Light"/>
                <a:cs typeface="Avenir Light"/>
              </a:rPr>
              <a:t>You can think of these like processors with a cycle time</a:t>
            </a:r>
          </a:p>
          <a:p>
            <a:pPr marL="342900" indent="-342900">
              <a:buFont typeface="Arial"/>
              <a:buChar char="•"/>
            </a:pPr>
            <a:r>
              <a:rPr lang="en-US" sz="2400" dirty="0" smtClean="0">
                <a:latin typeface="Avenir Light"/>
                <a:cs typeface="Avenir Light"/>
              </a:rPr>
              <a:t>Perceptual fusion: Two stimuli &lt; perceptual cycle time </a:t>
            </a:r>
          </a:p>
          <a:p>
            <a:pPr marL="342900" indent="-342900">
              <a:buFont typeface="Arial"/>
              <a:buChar char="•"/>
            </a:pPr>
            <a:r>
              <a:rPr lang="en-US" sz="2400" dirty="0" smtClean="0">
                <a:latin typeface="Avenir Light"/>
                <a:cs typeface="Avenir Light"/>
              </a:rPr>
              <a:t>Big implications for what “feels” fast or smooth</a:t>
            </a:r>
          </a:p>
          <a:p>
            <a:pPr marL="342900" indent="-342900">
              <a:buFont typeface="Arial"/>
              <a:buChar char="•"/>
            </a:pPr>
            <a:r>
              <a:rPr lang="en-US" sz="2400" b="1" dirty="0" smtClean="0">
                <a:latin typeface="Avenir Light"/>
                <a:cs typeface="Avenir Light"/>
              </a:rPr>
              <a:t>Example: </a:t>
            </a:r>
            <a:r>
              <a:rPr lang="en-US" sz="2400" dirty="0" smtClean="0">
                <a:latin typeface="Avenir Light"/>
                <a:cs typeface="Avenir Light"/>
              </a:rPr>
              <a:t>if frame rate in a video game is &lt; cycle, feels perfectly smooth. Otherwise, feels </a:t>
            </a:r>
            <a:r>
              <a:rPr lang="en-US" sz="2400" dirty="0" err="1" smtClean="0">
                <a:latin typeface="Avenir Light"/>
                <a:cs typeface="Avenir Light"/>
              </a:rPr>
              <a:t>laggy</a:t>
            </a:r>
            <a:r>
              <a:rPr lang="en-US" sz="2400" dirty="0" smtClean="0">
                <a:latin typeface="Avenir Light"/>
                <a:cs typeface="Avenir Light"/>
              </a:rPr>
              <a:t>. </a:t>
            </a:r>
            <a:endParaRPr lang="en-US" sz="2400" dirty="0">
              <a:latin typeface="Avenir Light"/>
              <a:cs typeface="Avenir Light"/>
            </a:endParaRPr>
          </a:p>
        </p:txBody>
      </p:sp>
    </p:spTree>
    <p:extLst>
      <p:ext uri="{BB962C8B-B14F-4D97-AF65-F5344CB8AC3E}">
        <p14:creationId xmlns:p14="http://schemas.microsoft.com/office/powerpoint/2010/main" val="123465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stalt_illustration-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0106"/>
            <a:ext cx="9144000" cy="3803805"/>
          </a:xfrm>
          <a:prstGeom prst="rect">
            <a:avLst/>
          </a:prstGeom>
        </p:spPr>
      </p:pic>
    </p:spTree>
    <p:extLst>
      <p:ext uri="{BB962C8B-B14F-4D97-AF65-F5344CB8AC3E}">
        <p14:creationId xmlns:p14="http://schemas.microsoft.com/office/powerpoint/2010/main" val="28440616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Vision is shaped by the brain</a:t>
            </a:r>
            <a:endParaRPr lang="en-US" dirty="0">
              <a:latin typeface="Avenir Light"/>
              <a:cs typeface="Avenir Light"/>
            </a:endParaRPr>
          </a:p>
        </p:txBody>
      </p:sp>
      <p:pic>
        <p:nvPicPr>
          <p:cNvPr id="4" name="Picture 3" descr="Screen Shot 2016-02-16 at 11.30.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3953636"/>
          </a:xfrm>
          <a:prstGeom prst="rect">
            <a:avLst/>
          </a:prstGeom>
        </p:spPr>
      </p:pic>
      <p:sp>
        <p:nvSpPr>
          <p:cNvPr id="5" name="TextBox 4"/>
          <p:cNvSpPr txBox="1"/>
          <p:nvPr/>
        </p:nvSpPr>
        <p:spPr>
          <a:xfrm>
            <a:off x="1782197" y="5391761"/>
            <a:ext cx="1988267" cy="523220"/>
          </a:xfrm>
          <a:prstGeom prst="rect">
            <a:avLst/>
          </a:prstGeom>
          <a:noFill/>
        </p:spPr>
        <p:txBody>
          <a:bodyPr wrap="none" rtlCol="0">
            <a:spAutoFit/>
          </a:bodyPr>
          <a:lstStyle/>
          <a:p>
            <a:r>
              <a:rPr lang="en-US" sz="2800" dirty="0" err="1" smtClean="0">
                <a:latin typeface="Avenir Light"/>
                <a:cs typeface="Avenir Light"/>
              </a:rPr>
              <a:t>Ponzo</a:t>
            </a:r>
            <a:r>
              <a:rPr lang="en-US" sz="2800" dirty="0" smtClean="0">
                <a:latin typeface="Avenir Light"/>
                <a:cs typeface="Avenir Light"/>
              </a:rPr>
              <a:t> lines</a:t>
            </a:r>
            <a:endParaRPr lang="en-US" sz="2800" dirty="0">
              <a:latin typeface="Avenir Light"/>
              <a:cs typeface="Avenir Light"/>
            </a:endParaRPr>
          </a:p>
        </p:txBody>
      </p:sp>
      <p:sp>
        <p:nvSpPr>
          <p:cNvPr id="6" name="TextBox 5"/>
          <p:cNvSpPr txBox="1"/>
          <p:nvPr/>
        </p:nvSpPr>
        <p:spPr>
          <a:xfrm>
            <a:off x="5355595" y="5391761"/>
            <a:ext cx="3078400" cy="523220"/>
          </a:xfrm>
          <a:prstGeom prst="rect">
            <a:avLst/>
          </a:prstGeom>
          <a:noFill/>
        </p:spPr>
        <p:txBody>
          <a:bodyPr wrap="none" rtlCol="0">
            <a:spAutoFit/>
          </a:bodyPr>
          <a:lstStyle/>
          <a:p>
            <a:r>
              <a:rPr lang="en-US" sz="2800" dirty="0" smtClean="0">
                <a:latin typeface="Avenir Light"/>
                <a:cs typeface="Avenir Light"/>
              </a:rPr>
              <a:t>Muller-</a:t>
            </a:r>
            <a:r>
              <a:rPr lang="en-US" sz="2800" dirty="0" err="1" smtClean="0">
                <a:latin typeface="Avenir Light"/>
                <a:cs typeface="Avenir Light"/>
              </a:rPr>
              <a:t>Lyer</a:t>
            </a:r>
            <a:r>
              <a:rPr lang="en-US" sz="2800" dirty="0" smtClean="0">
                <a:latin typeface="Avenir Light"/>
                <a:cs typeface="Avenir Light"/>
              </a:rPr>
              <a:t> arrows</a:t>
            </a:r>
            <a:endParaRPr lang="en-US" sz="2800" dirty="0">
              <a:latin typeface="Avenir Light"/>
              <a:cs typeface="Avenir Light"/>
            </a:endParaRPr>
          </a:p>
        </p:txBody>
      </p:sp>
      <p:sp>
        <p:nvSpPr>
          <p:cNvPr id="7" name="TextBox 6"/>
          <p:cNvSpPr txBox="1"/>
          <p:nvPr/>
        </p:nvSpPr>
        <p:spPr>
          <a:xfrm>
            <a:off x="1922366" y="1101067"/>
            <a:ext cx="5072864" cy="369332"/>
          </a:xfrm>
          <a:prstGeom prst="rect">
            <a:avLst/>
          </a:prstGeom>
          <a:noFill/>
        </p:spPr>
        <p:txBody>
          <a:bodyPr wrap="none" rtlCol="0">
            <a:spAutoFit/>
          </a:bodyPr>
          <a:lstStyle/>
          <a:p>
            <a:r>
              <a:rPr lang="en-US" i="1" dirty="0" smtClean="0">
                <a:latin typeface="Avenir Book" charset="0"/>
                <a:ea typeface="Avenir Book" charset="0"/>
                <a:cs typeface="Avenir Book" charset="0"/>
              </a:rPr>
              <a:t>The lines in (a) are the same size! Same with (b)!</a:t>
            </a:r>
            <a:endParaRPr lang="en-US" i="1" dirty="0">
              <a:latin typeface="Avenir Book" charset="0"/>
              <a:ea typeface="Avenir Book" charset="0"/>
              <a:cs typeface="Avenir Book" charset="0"/>
            </a:endParaRPr>
          </a:p>
        </p:txBody>
      </p:sp>
      <p:sp>
        <p:nvSpPr>
          <p:cNvPr id="8" name="TextBox 7"/>
          <p:cNvSpPr txBox="1"/>
          <p:nvPr/>
        </p:nvSpPr>
        <p:spPr>
          <a:xfrm>
            <a:off x="1567363" y="6329608"/>
            <a:ext cx="6313267" cy="369332"/>
          </a:xfrm>
          <a:prstGeom prst="rect">
            <a:avLst/>
          </a:prstGeom>
          <a:noFill/>
        </p:spPr>
        <p:txBody>
          <a:bodyPr wrap="none" rtlCol="0">
            <a:spAutoFit/>
          </a:bodyPr>
          <a:lstStyle/>
          <a:p>
            <a:r>
              <a:rPr lang="en-US" i="1" dirty="0" smtClean="0">
                <a:latin typeface="Avenir Book" charset="0"/>
                <a:ea typeface="Avenir Book" charset="0"/>
                <a:cs typeface="Avenir Book" charset="0"/>
              </a:rPr>
              <a:t>It’s probably because we are trying to use depth perception</a:t>
            </a:r>
            <a:endParaRPr lang="en-US" i="1" dirty="0">
              <a:latin typeface="Avenir Book" charset="0"/>
              <a:ea typeface="Avenir Book" charset="0"/>
              <a:cs typeface="Avenir Book" charset="0"/>
            </a:endParaRPr>
          </a:p>
        </p:txBody>
      </p:sp>
    </p:spTree>
    <p:extLst>
      <p:ext uri="{BB962C8B-B14F-4D97-AF65-F5344CB8AC3E}">
        <p14:creationId xmlns:p14="http://schemas.microsoft.com/office/powerpoint/2010/main" val="20716036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ception-and-optical-illusions-15-6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95" y="774700"/>
            <a:ext cx="8102600" cy="6083300"/>
          </a:xfrm>
          <a:prstGeom prst="rect">
            <a:avLst/>
          </a:prstGeom>
        </p:spPr>
      </p:pic>
      <p:sp>
        <p:nvSpPr>
          <p:cNvPr id="6" name="Title 1"/>
          <p:cNvSpPr>
            <a:spLocks noGrp="1"/>
          </p:cNvSpPr>
          <p:nvPr>
            <p:ph type="title"/>
          </p:nvPr>
        </p:nvSpPr>
        <p:spPr>
          <a:xfrm>
            <a:off x="457200" y="9691"/>
            <a:ext cx="8229600" cy="1143000"/>
          </a:xfrm>
        </p:spPr>
        <p:txBody>
          <a:bodyPr>
            <a:normAutofit fontScale="90000"/>
          </a:bodyPr>
          <a:lstStyle/>
          <a:p>
            <a:r>
              <a:rPr lang="en-US" dirty="0" smtClean="0">
                <a:latin typeface="Avenir Light"/>
                <a:cs typeface="Avenir Light"/>
              </a:rPr>
              <a:t>By our experiences with the world</a:t>
            </a:r>
            <a:endParaRPr lang="en-US" dirty="0">
              <a:latin typeface="Avenir Light"/>
              <a:cs typeface="Avenir Light"/>
            </a:endParaRPr>
          </a:p>
        </p:txBody>
      </p:sp>
      <p:sp>
        <p:nvSpPr>
          <p:cNvPr id="2" name="Rectangle 1"/>
          <p:cNvSpPr/>
          <p:nvPr/>
        </p:nvSpPr>
        <p:spPr>
          <a:xfrm>
            <a:off x="317477" y="1005465"/>
            <a:ext cx="8519718" cy="8202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847062" y="774700"/>
            <a:ext cx="5764655" cy="646331"/>
          </a:xfrm>
          <a:prstGeom prst="rect">
            <a:avLst/>
          </a:prstGeom>
          <a:noFill/>
        </p:spPr>
        <p:txBody>
          <a:bodyPr wrap="none" rtlCol="0">
            <a:spAutoFit/>
          </a:bodyPr>
          <a:lstStyle/>
          <a:p>
            <a:r>
              <a:rPr lang="en-US" i="1" dirty="0" smtClean="0">
                <a:latin typeface="Avenir Book" charset="0"/>
                <a:ea typeface="Avenir Book" charset="0"/>
                <a:cs typeface="Avenir Book" charset="0"/>
              </a:rPr>
              <a:t>We expect shaded areas to be darker, but A and B are</a:t>
            </a:r>
          </a:p>
          <a:p>
            <a:r>
              <a:rPr lang="en-US" i="1" dirty="0">
                <a:latin typeface="Avenir Book" charset="0"/>
                <a:ea typeface="Avenir Book" charset="0"/>
                <a:cs typeface="Avenir Book" charset="0"/>
              </a:rPr>
              <a:t>a</a:t>
            </a:r>
            <a:r>
              <a:rPr lang="en-US" i="1" dirty="0" smtClean="0">
                <a:latin typeface="Avenir Book" charset="0"/>
                <a:ea typeface="Avenir Book" charset="0"/>
                <a:cs typeface="Avenir Book" charset="0"/>
              </a:rPr>
              <a:t>ctually the same color!</a:t>
            </a:r>
          </a:p>
        </p:txBody>
      </p:sp>
    </p:spTree>
    <p:extLst>
      <p:ext uri="{BB962C8B-B14F-4D97-AF65-F5344CB8AC3E}">
        <p14:creationId xmlns:p14="http://schemas.microsoft.com/office/powerpoint/2010/main" val="24240057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dentical-colors-bi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736" y="893011"/>
            <a:ext cx="7973568" cy="5486400"/>
          </a:xfrm>
          <a:prstGeom prst="rect">
            <a:avLst/>
          </a:prstGeom>
        </p:spPr>
      </p:pic>
      <p:sp>
        <p:nvSpPr>
          <p:cNvPr id="6" name="Title 1"/>
          <p:cNvSpPr>
            <a:spLocks noGrp="1"/>
          </p:cNvSpPr>
          <p:nvPr>
            <p:ph type="title"/>
          </p:nvPr>
        </p:nvSpPr>
        <p:spPr>
          <a:xfrm>
            <a:off x="457199" y="-249989"/>
            <a:ext cx="8229600" cy="1143000"/>
          </a:xfrm>
        </p:spPr>
        <p:txBody>
          <a:bodyPr>
            <a:normAutofit/>
          </a:bodyPr>
          <a:lstStyle/>
          <a:p>
            <a:r>
              <a:rPr lang="en-US" dirty="0" smtClean="0">
                <a:latin typeface="Avenir Light"/>
                <a:cs typeface="Avenir Light"/>
              </a:rPr>
              <a:t>By our context</a:t>
            </a:r>
            <a:endParaRPr lang="en-US" dirty="0">
              <a:latin typeface="Avenir Light"/>
              <a:cs typeface="Avenir Light"/>
            </a:endParaRPr>
          </a:p>
        </p:txBody>
      </p:sp>
      <p:sp>
        <p:nvSpPr>
          <p:cNvPr id="5" name="TextBox 4"/>
          <p:cNvSpPr txBox="1"/>
          <p:nvPr/>
        </p:nvSpPr>
        <p:spPr>
          <a:xfrm>
            <a:off x="2888686" y="523679"/>
            <a:ext cx="3808094" cy="369332"/>
          </a:xfrm>
          <a:prstGeom prst="rect">
            <a:avLst/>
          </a:prstGeom>
          <a:noFill/>
        </p:spPr>
        <p:txBody>
          <a:bodyPr wrap="none" rtlCol="0">
            <a:spAutoFit/>
          </a:bodyPr>
          <a:lstStyle/>
          <a:p>
            <a:r>
              <a:rPr lang="en-US" i="1" dirty="0" smtClean="0">
                <a:latin typeface="Avenir Book" charset="0"/>
                <a:ea typeface="Avenir Book" charset="0"/>
                <a:cs typeface="Avenir Book" charset="0"/>
              </a:rPr>
              <a:t>Again, A and B are the same colors</a:t>
            </a:r>
            <a:endParaRPr lang="en-US" i="1" dirty="0">
              <a:latin typeface="Avenir Book" charset="0"/>
              <a:ea typeface="Avenir Book" charset="0"/>
              <a:cs typeface="Avenir Book" charset="0"/>
            </a:endParaRPr>
          </a:p>
        </p:txBody>
      </p:sp>
    </p:spTree>
    <p:extLst>
      <p:ext uri="{BB962C8B-B14F-4D97-AF65-F5344CB8AC3E}">
        <p14:creationId xmlns:p14="http://schemas.microsoft.com/office/powerpoint/2010/main" val="33006901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s.washingtonpos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7223" y="1019011"/>
            <a:ext cx="5689596" cy="5689596"/>
          </a:xfrm>
          <a:prstGeom prst="rect">
            <a:avLst/>
          </a:prstGeom>
        </p:spPr>
      </p:pic>
      <p:sp>
        <p:nvSpPr>
          <p:cNvPr id="5" name="Title 1"/>
          <p:cNvSpPr>
            <a:spLocks noGrp="1"/>
          </p:cNvSpPr>
          <p:nvPr>
            <p:ph type="title"/>
          </p:nvPr>
        </p:nvSpPr>
        <p:spPr>
          <a:xfrm>
            <a:off x="457200" y="-123989"/>
            <a:ext cx="8229600" cy="1143000"/>
          </a:xfrm>
        </p:spPr>
        <p:txBody>
          <a:bodyPr>
            <a:normAutofit/>
          </a:bodyPr>
          <a:lstStyle/>
          <a:p>
            <a:r>
              <a:rPr lang="en-US" dirty="0" smtClean="0">
                <a:latin typeface="Avenir Light"/>
                <a:cs typeface="Avenir Light"/>
              </a:rPr>
              <a:t>By trying to fill in the gaps</a:t>
            </a:r>
            <a:endParaRPr lang="en-US" dirty="0">
              <a:latin typeface="Avenir Light"/>
              <a:cs typeface="Avenir Light"/>
            </a:endParaRPr>
          </a:p>
        </p:txBody>
      </p:sp>
      <p:sp>
        <p:nvSpPr>
          <p:cNvPr id="6" name="TextBox 5"/>
          <p:cNvSpPr txBox="1"/>
          <p:nvPr/>
        </p:nvSpPr>
        <p:spPr>
          <a:xfrm>
            <a:off x="82808" y="649679"/>
            <a:ext cx="7247177" cy="369332"/>
          </a:xfrm>
          <a:prstGeom prst="rect">
            <a:avLst/>
          </a:prstGeom>
          <a:noFill/>
        </p:spPr>
        <p:txBody>
          <a:bodyPr wrap="none" rtlCol="0">
            <a:spAutoFit/>
          </a:bodyPr>
          <a:lstStyle/>
          <a:p>
            <a:r>
              <a:rPr lang="en-US" i="1" dirty="0" smtClean="0">
                <a:latin typeface="Avenir Book" charset="0"/>
                <a:ea typeface="Avenir Book" charset="0"/>
                <a:cs typeface="Avenir Book" charset="0"/>
              </a:rPr>
              <a:t>Stare at the + in the animation (make it full screen)… what happens&gt; </a:t>
            </a:r>
            <a:endParaRPr lang="en-US" i="1" dirty="0">
              <a:latin typeface="Avenir Book" charset="0"/>
              <a:ea typeface="Avenir Book" charset="0"/>
              <a:cs typeface="Avenir Book" charset="0"/>
            </a:endParaRPr>
          </a:p>
        </p:txBody>
      </p:sp>
    </p:spTree>
    <p:extLst>
      <p:ext uri="{BB962C8B-B14F-4D97-AF65-F5344CB8AC3E}">
        <p14:creationId xmlns:p14="http://schemas.microsoft.com/office/powerpoint/2010/main" val="35097086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23989"/>
            <a:ext cx="8229600" cy="1143000"/>
          </a:xfrm>
        </p:spPr>
        <p:txBody>
          <a:bodyPr>
            <a:normAutofit/>
          </a:bodyPr>
          <a:lstStyle/>
          <a:p>
            <a:r>
              <a:rPr lang="en-US" dirty="0" smtClean="0">
                <a:latin typeface="Avenir Light"/>
                <a:cs typeface="Avenir Light"/>
              </a:rPr>
              <a:t>How the eye works</a:t>
            </a:r>
            <a:endParaRPr lang="en-US" dirty="0">
              <a:latin typeface="Avenir Light"/>
              <a:cs typeface="Avenir Light"/>
            </a:endParaRPr>
          </a:p>
        </p:txBody>
      </p:sp>
      <p:pic>
        <p:nvPicPr>
          <p:cNvPr id="3" name="Picture 2" descr="Screen Shot 2016-02-16 at 9.20.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455" y="3191592"/>
            <a:ext cx="6464300" cy="3441700"/>
          </a:xfrm>
          <a:prstGeom prst="rect">
            <a:avLst/>
          </a:prstGeom>
        </p:spPr>
      </p:pic>
      <p:sp>
        <p:nvSpPr>
          <p:cNvPr id="6" name="TextBox 5"/>
          <p:cNvSpPr txBox="1"/>
          <p:nvPr/>
        </p:nvSpPr>
        <p:spPr>
          <a:xfrm>
            <a:off x="3968463" y="2157010"/>
            <a:ext cx="847607" cy="369332"/>
          </a:xfrm>
          <a:prstGeom prst="rect">
            <a:avLst/>
          </a:prstGeom>
          <a:noFill/>
        </p:spPr>
        <p:txBody>
          <a:bodyPr wrap="none" rtlCol="0">
            <a:spAutoFit/>
          </a:bodyPr>
          <a:lstStyle/>
          <a:p>
            <a:r>
              <a:rPr lang="en-US" dirty="0" smtClean="0">
                <a:latin typeface="Avenir Light"/>
                <a:cs typeface="Avenir Light"/>
              </a:rPr>
              <a:t>Words</a:t>
            </a:r>
            <a:endParaRPr lang="en-US" dirty="0">
              <a:latin typeface="Avenir Light"/>
              <a:cs typeface="Avenir Light"/>
            </a:endParaRPr>
          </a:p>
        </p:txBody>
      </p:sp>
      <p:sp>
        <p:nvSpPr>
          <p:cNvPr id="7" name="TextBox 6"/>
          <p:cNvSpPr txBox="1"/>
          <p:nvPr/>
        </p:nvSpPr>
        <p:spPr>
          <a:xfrm>
            <a:off x="3968463" y="1774448"/>
            <a:ext cx="1048431" cy="369332"/>
          </a:xfrm>
          <a:prstGeom prst="rect">
            <a:avLst/>
          </a:prstGeom>
          <a:noFill/>
        </p:spPr>
        <p:txBody>
          <a:bodyPr wrap="none" rtlCol="0">
            <a:spAutoFit/>
          </a:bodyPr>
          <a:lstStyle/>
          <a:p>
            <a:r>
              <a:rPr lang="en-US" dirty="0" smtClean="0">
                <a:latin typeface="Avenir Light"/>
                <a:cs typeface="Avenir Light"/>
              </a:rPr>
              <a:t>Symbols</a:t>
            </a:r>
            <a:endParaRPr lang="en-US" dirty="0">
              <a:latin typeface="Avenir Light"/>
              <a:cs typeface="Avenir Light"/>
            </a:endParaRPr>
          </a:p>
        </p:txBody>
      </p:sp>
      <p:sp>
        <p:nvSpPr>
          <p:cNvPr id="8" name="TextBox 7"/>
          <p:cNvSpPr txBox="1"/>
          <p:nvPr/>
        </p:nvSpPr>
        <p:spPr>
          <a:xfrm>
            <a:off x="3981691" y="1413642"/>
            <a:ext cx="851993" cy="369332"/>
          </a:xfrm>
          <a:prstGeom prst="rect">
            <a:avLst/>
          </a:prstGeom>
          <a:noFill/>
        </p:spPr>
        <p:txBody>
          <a:bodyPr wrap="none" rtlCol="0">
            <a:spAutoFit/>
          </a:bodyPr>
          <a:lstStyle/>
          <a:p>
            <a:r>
              <a:rPr lang="en-US" dirty="0" smtClean="0">
                <a:latin typeface="Avenir Light"/>
                <a:cs typeface="Avenir Light"/>
              </a:rPr>
              <a:t>Colors</a:t>
            </a:r>
            <a:endParaRPr lang="en-US" dirty="0">
              <a:latin typeface="Avenir Light"/>
              <a:cs typeface="Avenir Light"/>
            </a:endParaRPr>
          </a:p>
        </p:txBody>
      </p:sp>
      <p:sp>
        <p:nvSpPr>
          <p:cNvPr id="9" name="TextBox 8"/>
          <p:cNvSpPr txBox="1"/>
          <p:nvPr/>
        </p:nvSpPr>
        <p:spPr>
          <a:xfrm>
            <a:off x="3571619" y="1004936"/>
            <a:ext cx="1815240" cy="369332"/>
          </a:xfrm>
          <a:prstGeom prst="rect">
            <a:avLst/>
          </a:prstGeom>
          <a:noFill/>
        </p:spPr>
        <p:txBody>
          <a:bodyPr wrap="none" rtlCol="0">
            <a:spAutoFit/>
          </a:bodyPr>
          <a:lstStyle/>
          <a:p>
            <a:r>
              <a:rPr lang="en-US" dirty="0" smtClean="0">
                <a:latin typeface="Avenir Light"/>
                <a:cs typeface="Avenir Light"/>
              </a:rPr>
              <a:t>Binocular Vision</a:t>
            </a:r>
            <a:endParaRPr lang="en-US" dirty="0">
              <a:latin typeface="Avenir Light"/>
              <a:cs typeface="Avenir Light"/>
            </a:endParaRPr>
          </a:p>
        </p:txBody>
      </p:sp>
      <p:cxnSp>
        <p:nvCxnSpPr>
          <p:cNvPr id="11" name="Straight Connector 10"/>
          <p:cNvCxnSpPr/>
          <p:nvPr/>
        </p:nvCxnSpPr>
        <p:spPr>
          <a:xfrm>
            <a:off x="3968463" y="2539146"/>
            <a:ext cx="851993"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412878" y="2117320"/>
            <a:ext cx="2116514" cy="589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566273" y="1783063"/>
            <a:ext cx="354516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158455" y="1374268"/>
            <a:ext cx="6464300" cy="30055"/>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803725" y="669688"/>
            <a:ext cx="8442376" cy="369332"/>
          </a:xfrm>
          <a:prstGeom prst="rect">
            <a:avLst/>
          </a:prstGeom>
          <a:noFill/>
        </p:spPr>
        <p:txBody>
          <a:bodyPr wrap="none" rtlCol="0">
            <a:spAutoFit/>
          </a:bodyPr>
          <a:lstStyle/>
          <a:p>
            <a:r>
              <a:rPr lang="en-US" i="1" dirty="0" smtClean="0">
                <a:latin typeface="Avenir Book" charset="0"/>
                <a:ea typeface="Avenir Book" charset="0"/>
                <a:cs typeface="Avenir Book" charset="0"/>
              </a:rPr>
              <a:t>It turns out, our eye can only see a TINY section in front of us clearly (3 degrees)</a:t>
            </a:r>
            <a:endParaRPr lang="en-US" i="1" dirty="0">
              <a:latin typeface="Avenir Book" charset="0"/>
              <a:ea typeface="Avenir Book" charset="0"/>
              <a:cs typeface="Avenir Book" charset="0"/>
            </a:endParaRPr>
          </a:p>
        </p:txBody>
      </p:sp>
    </p:spTree>
    <p:extLst>
      <p:ext uri="{BB962C8B-B14F-4D97-AF65-F5344CB8AC3E}">
        <p14:creationId xmlns:p14="http://schemas.microsoft.com/office/powerpoint/2010/main" val="23622271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144" y="150458"/>
            <a:ext cx="8990856" cy="1143000"/>
          </a:xfrm>
        </p:spPr>
        <p:txBody>
          <a:bodyPr>
            <a:normAutofit/>
          </a:bodyPr>
          <a:lstStyle/>
          <a:p>
            <a:r>
              <a:rPr lang="en-US" sz="3600" dirty="0" smtClean="0">
                <a:latin typeface="Avenir Light"/>
                <a:cs typeface="Avenir Light"/>
              </a:rPr>
              <a:t>3 Kinds of Memory: Diff. Storage</a:t>
            </a:r>
            <a:r>
              <a:rPr lang="en-US" sz="3600" dirty="0">
                <a:latin typeface="Avenir Light"/>
                <a:cs typeface="Avenir Light"/>
              </a:rPr>
              <a:t> </a:t>
            </a:r>
            <a:r>
              <a:rPr lang="en-US" sz="3600" dirty="0" smtClean="0">
                <a:latin typeface="Avenir Light"/>
                <a:cs typeface="Avenir Light"/>
              </a:rPr>
              <a:t>&amp; Decay</a:t>
            </a:r>
            <a:endParaRPr lang="en-US" sz="3600" dirty="0">
              <a:latin typeface="Avenir Light"/>
              <a:cs typeface="Avenir Light"/>
            </a:endParaRPr>
          </a:p>
        </p:txBody>
      </p:sp>
      <p:pic>
        <p:nvPicPr>
          <p:cNvPr id="3" name="Picture 2" descr="Screen Shot 2016-02-16 at 9.52.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3458"/>
            <a:ext cx="9144000" cy="5220567"/>
          </a:xfrm>
          <a:prstGeom prst="rect">
            <a:avLst/>
          </a:prstGeom>
        </p:spPr>
      </p:pic>
    </p:spTree>
    <p:extLst>
      <p:ext uri="{BB962C8B-B14F-4D97-AF65-F5344CB8AC3E}">
        <p14:creationId xmlns:p14="http://schemas.microsoft.com/office/powerpoint/2010/main" val="16317040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144" y="150458"/>
            <a:ext cx="8990856" cy="1143000"/>
          </a:xfrm>
        </p:spPr>
        <p:txBody>
          <a:bodyPr>
            <a:normAutofit/>
          </a:bodyPr>
          <a:lstStyle/>
          <a:p>
            <a:r>
              <a:rPr lang="en-US" sz="3600" dirty="0" smtClean="0">
                <a:latin typeface="Avenir Light"/>
                <a:cs typeface="Avenir Light"/>
              </a:rPr>
              <a:t>Perceptual Memory</a:t>
            </a:r>
            <a:endParaRPr lang="en-US" sz="3600" dirty="0">
              <a:latin typeface="Avenir Light"/>
              <a:cs typeface="Avenir Light"/>
            </a:endParaRPr>
          </a:p>
        </p:txBody>
      </p:sp>
      <p:pic>
        <p:nvPicPr>
          <p:cNvPr id="3" name="Picture 2" descr="Screen Shot 2016-02-16 at 9.52.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3458"/>
            <a:ext cx="9144000" cy="5220567"/>
          </a:xfrm>
          <a:prstGeom prst="rect">
            <a:avLst/>
          </a:prstGeom>
        </p:spPr>
      </p:pic>
      <p:sp>
        <p:nvSpPr>
          <p:cNvPr id="4" name="Rectangle 3"/>
          <p:cNvSpPr/>
          <p:nvPr/>
        </p:nvSpPr>
        <p:spPr>
          <a:xfrm>
            <a:off x="1257300" y="3962400"/>
            <a:ext cx="2768600" cy="1803400"/>
          </a:xfrm>
          <a:prstGeom prst="rect">
            <a:avLst/>
          </a:prstGeom>
          <a:noFill/>
          <a:ln w="762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834095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solidFill>
                  <a:schemeClr val="accent6">
                    <a:lumMod val="75000"/>
                  </a:schemeClr>
                </a:solidFill>
                <a:latin typeface="Avenir Light"/>
                <a:cs typeface="Avenir Light"/>
              </a:rPr>
              <a:t>Visual Image Store</a:t>
            </a:r>
          </a:p>
          <a:p>
            <a:pPr lvl="1"/>
            <a:r>
              <a:rPr lang="en-US" dirty="0" smtClean="0">
                <a:latin typeface="Avenir Light"/>
                <a:cs typeface="Avenir Light"/>
              </a:rPr>
              <a:t>Encoded as a physical image</a:t>
            </a:r>
          </a:p>
          <a:p>
            <a:pPr lvl="1"/>
            <a:r>
              <a:rPr lang="en-US" dirty="0" smtClean="0">
                <a:latin typeface="Avenir Light"/>
                <a:cs typeface="Avenir Light"/>
              </a:rPr>
              <a:t>Size [7-17] letters</a:t>
            </a:r>
          </a:p>
          <a:p>
            <a:pPr lvl="1"/>
            <a:r>
              <a:rPr lang="en-US" dirty="0" smtClean="0">
                <a:latin typeface="Avenir Light"/>
                <a:cs typeface="Avenir Light"/>
              </a:rPr>
              <a:t>Sensory buffer is ~ 200 </a:t>
            </a:r>
            <a:r>
              <a:rPr lang="en-US" dirty="0" err="1" smtClean="0">
                <a:latin typeface="Avenir Light"/>
                <a:cs typeface="Avenir Light"/>
              </a:rPr>
              <a:t>ms</a:t>
            </a:r>
            <a:r>
              <a:rPr lang="en-US" dirty="0" smtClean="0">
                <a:latin typeface="Avenir Light"/>
                <a:cs typeface="Avenir Light"/>
              </a:rPr>
              <a:t> [70 – 1000 </a:t>
            </a:r>
            <a:r>
              <a:rPr lang="en-US" dirty="0" err="1" smtClean="0">
                <a:latin typeface="Avenir Light"/>
                <a:cs typeface="Avenir Light"/>
              </a:rPr>
              <a:t>ms</a:t>
            </a:r>
            <a:r>
              <a:rPr lang="en-US" dirty="0" smtClean="0">
                <a:latin typeface="Avenir Light"/>
                <a:cs typeface="Avenir Light"/>
              </a:rPr>
              <a:t>]</a:t>
            </a:r>
          </a:p>
          <a:p>
            <a:pPr marL="457200" lvl="1" indent="0">
              <a:buNone/>
            </a:pPr>
            <a:endParaRPr lang="en-US" dirty="0" smtClean="0">
              <a:latin typeface="Avenir Light"/>
              <a:cs typeface="Avenir Light"/>
            </a:endParaRPr>
          </a:p>
          <a:p>
            <a:r>
              <a:rPr lang="en-US" dirty="0" smtClean="0">
                <a:solidFill>
                  <a:srgbClr val="E46C0A"/>
                </a:solidFill>
                <a:latin typeface="Avenir Light"/>
                <a:cs typeface="Avenir Light"/>
              </a:rPr>
              <a:t>Auditory Image store</a:t>
            </a:r>
          </a:p>
          <a:p>
            <a:pPr lvl="1"/>
            <a:r>
              <a:rPr lang="en-US" dirty="0" smtClean="0">
                <a:latin typeface="Avenir Light"/>
                <a:cs typeface="Avenir Light"/>
              </a:rPr>
              <a:t>Encoded as physical sound</a:t>
            </a:r>
          </a:p>
          <a:p>
            <a:pPr lvl="1"/>
            <a:r>
              <a:rPr lang="en-US" dirty="0" smtClean="0">
                <a:latin typeface="Avenir Light"/>
                <a:cs typeface="Avenir Light"/>
              </a:rPr>
              <a:t>Size is [4.4 – 6.2] letters</a:t>
            </a:r>
          </a:p>
          <a:p>
            <a:pPr lvl="1"/>
            <a:r>
              <a:rPr lang="en-US" dirty="0" smtClean="0">
                <a:latin typeface="Avenir Light"/>
                <a:cs typeface="Avenir Light"/>
              </a:rPr>
              <a:t>Sensory buffer ~ 1500 </a:t>
            </a:r>
            <a:r>
              <a:rPr lang="en-US" dirty="0" err="1" smtClean="0">
                <a:latin typeface="Avenir Light"/>
                <a:cs typeface="Avenir Light"/>
              </a:rPr>
              <a:t>ms</a:t>
            </a:r>
            <a:r>
              <a:rPr lang="en-US" dirty="0" smtClean="0">
                <a:latin typeface="Avenir Light"/>
                <a:cs typeface="Avenir Light"/>
              </a:rPr>
              <a:t> [900 – 3500 </a:t>
            </a:r>
            <a:r>
              <a:rPr lang="en-US" dirty="0" err="1" smtClean="0">
                <a:latin typeface="Avenir Light"/>
                <a:cs typeface="Avenir Light"/>
              </a:rPr>
              <a:t>ms</a:t>
            </a:r>
            <a:r>
              <a:rPr lang="en-US" dirty="0" smtClean="0">
                <a:latin typeface="Avenir Light"/>
                <a:cs typeface="Avenir Light"/>
              </a:rPr>
              <a:t>]</a:t>
            </a:r>
            <a:endParaRPr lang="en-US" dirty="0">
              <a:latin typeface="Avenir Light"/>
              <a:cs typeface="Avenir Light"/>
            </a:endParaRPr>
          </a:p>
        </p:txBody>
      </p:sp>
      <p:sp>
        <p:nvSpPr>
          <p:cNvPr id="4" name="Title 1"/>
          <p:cNvSpPr txBox="1">
            <a:spLocks/>
          </p:cNvSpPr>
          <p:nvPr/>
        </p:nvSpPr>
        <p:spPr>
          <a:xfrm>
            <a:off x="457200" y="-1217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latin typeface="Avenir Light"/>
                <a:cs typeface="Avenir Light"/>
              </a:rPr>
              <a:t>Perceptual Memory Decays </a:t>
            </a:r>
            <a:endParaRPr lang="en-US" dirty="0">
              <a:solidFill>
                <a:prstClr val="black"/>
              </a:solidFill>
              <a:latin typeface="Avenir Light"/>
              <a:cs typeface="Avenir Light"/>
            </a:endParaRPr>
          </a:p>
        </p:txBody>
      </p:sp>
    </p:spTree>
    <p:extLst>
      <p:ext uri="{BB962C8B-B14F-4D97-AF65-F5344CB8AC3E}">
        <p14:creationId xmlns:p14="http://schemas.microsoft.com/office/powerpoint/2010/main" val="13225862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Working Memory</a:t>
            </a:r>
            <a:endParaRPr lang="en-US" dirty="0">
              <a:latin typeface="Avenir Light"/>
              <a:cs typeface="Avenir Light"/>
            </a:endParaRPr>
          </a:p>
        </p:txBody>
      </p:sp>
      <p:pic>
        <p:nvPicPr>
          <p:cNvPr id="3" name="Picture 2" descr="Screen Shot 2016-02-16 at 9.52.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3458"/>
            <a:ext cx="9144000" cy="5220567"/>
          </a:xfrm>
          <a:prstGeom prst="rect">
            <a:avLst/>
          </a:prstGeom>
        </p:spPr>
      </p:pic>
      <p:sp>
        <p:nvSpPr>
          <p:cNvPr id="4" name="Rectangle 3"/>
          <p:cNvSpPr/>
          <p:nvPr/>
        </p:nvSpPr>
        <p:spPr>
          <a:xfrm>
            <a:off x="1943100" y="1778000"/>
            <a:ext cx="5003800" cy="889000"/>
          </a:xfrm>
          <a:prstGeom prst="rect">
            <a:avLst/>
          </a:prstGeom>
          <a:noFill/>
          <a:ln w="762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36551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2152" y="2093484"/>
            <a:ext cx="3928497" cy="1200329"/>
          </a:xfrm>
          <a:prstGeom prst="rect">
            <a:avLst/>
          </a:prstGeom>
          <a:noFill/>
        </p:spPr>
        <p:txBody>
          <a:bodyPr wrap="square" rtlCol="0">
            <a:spAutoFit/>
          </a:bodyPr>
          <a:lstStyle/>
          <a:p>
            <a:r>
              <a:rPr lang="en-US" sz="3600" dirty="0" smtClean="0">
                <a:latin typeface="Avenir Light"/>
                <a:cs typeface="Avenir Light"/>
              </a:rPr>
              <a:t>audio, pain, smell, visual</a:t>
            </a:r>
          </a:p>
        </p:txBody>
      </p:sp>
      <p:sp>
        <p:nvSpPr>
          <p:cNvPr id="6" name="TextBox 5"/>
          <p:cNvSpPr txBox="1"/>
          <p:nvPr/>
        </p:nvSpPr>
        <p:spPr>
          <a:xfrm>
            <a:off x="0" y="1606971"/>
            <a:ext cx="2958562" cy="1754327"/>
          </a:xfrm>
          <a:prstGeom prst="rect">
            <a:avLst/>
          </a:prstGeom>
          <a:noFill/>
        </p:spPr>
        <p:txBody>
          <a:bodyPr wrap="square" rtlCol="0">
            <a:spAutoFit/>
          </a:bodyPr>
          <a:lstStyle/>
          <a:p>
            <a:pPr algn="r"/>
            <a:endParaRPr lang="en-US" sz="3600" dirty="0">
              <a:latin typeface="Avenir Light"/>
              <a:cs typeface="Avenir Light"/>
            </a:endParaRPr>
          </a:p>
          <a:p>
            <a:pPr algn="r"/>
            <a:r>
              <a:rPr lang="en-US" sz="3600" dirty="0" smtClean="0">
                <a:latin typeface="Avenir Light"/>
                <a:cs typeface="Avenir Light"/>
              </a:rPr>
              <a:t>REACTION </a:t>
            </a:r>
          </a:p>
          <a:p>
            <a:pPr algn="r"/>
            <a:r>
              <a:rPr lang="en-US" sz="3600" dirty="0" smtClean="0">
                <a:latin typeface="Avenir Light"/>
                <a:cs typeface="Avenir Light"/>
              </a:rPr>
              <a:t>TIME</a:t>
            </a:r>
            <a:endParaRPr lang="en-US" sz="3600" dirty="0">
              <a:latin typeface="Avenir Light"/>
              <a:cs typeface="Avenir Light"/>
            </a:endParaRPr>
          </a:p>
        </p:txBody>
      </p:sp>
      <p:sp>
        <p:nvSpPr>
          <p:cNvPr id="7" name="Rectangle 6"/>
          <p:cNvSpPr/>
          <p:nvPr/>
        </p:nvSpPr>
        <p:spPr>
          <a:xfrm>
            <a:off x="952678" y="6297841"/>
            <a:ext cx="7233047" cy="369332"/>
          </a:xfrm>
          <a:prstGeom prst="rect">
            <a:avLst/>
          </a:prstGeom>
        </p:spPr>
        <p:txBody>
          <a:bodyPr wrap="square">
            <a:spAutoFit/>
          </a:bodyPr>
          <a:lstStyle/>
          <a:p>
            <a:r>
              <a:rPr lang="en-US" dirty="0" smtClean="0"/>
              <a:t>Visual: </a:t>
            </a:r>
            <a:r>
              <a:rPr lang="en-US" dirty="0" smtClean="0">
                <a:hlinkClick r:id="rId2"/>
              </a:rPr>
              <a:t>http</a:t>
            </a:r>
            <a:r>
              <a:rPr lang="en-US" dirty="0">
                <a:hlinkClick r:id="rId2"/>
              </a:rPr>
              <a:t>://</a:t>
            </a:r>
            <a:r>
              <a:rPr lang="en-US" dirty="0" err="1">
                <a:hlinkClick r:id="rId2"/>
              </a:rPr>
              <a:t>www.humanbenchmark.com</a:t>
            </a:r>
            <a:r>
              <a:rPr lang="en-US" dirty="0">
                <a:hlinkClick r:id="rId2"/>
              </a:rPr>
              <a:t>/tests/</a:t>
            </a:r>
            <a:r>
              <a:rPr lang="en-US" dirty="0" err="1">
                <a:hlinkClick r:id="rId2"/>
              </a:rPr>
              <a:t>reactiontime</a:t>
            </a:r>
            <a:endParaRPr lang="en-US" dirty="0"/>
          </a:p>
        </p:txBody>
      </p:sp>
      <p:sp>
        <p:nvSpPr>
          <p:cNvPr id="8" name="Rectangle 7"/>
          <p:cNvSpPr/>
          <p:nvPr/>
        </p:nvSpPr>
        <p:spPr>
          <a:xfrm>
            <a:off x="952678" y="5904296"/>
            <a:ext cx="7233047" cy="369332"/>
          </a:xfrm>
          <a:prstGeom prst="rect">
            <a:avLst/>
          </a:prstGeom>
        </p:spPr>
        <p:txBody>
          <a:bodyPr wrap="square">
            <a:spAutoFit/>
          </a:bodyPr>
          <a:lstStyle/>
          <a:p>
            <a:r>
              <a:rPr lang="en-US" dirty="0" smtClean="0"/>
              <a:t>Auditory</a:t>
            </a:r>
            <a:r>
              <a:rPr lang="en-US" dirty="0"/>
              <a:t>: </a:t>
            </a:r>
            <a:r>
              <a:rPr lang="en-US" dirty="0">
                <a:hlinkClick r:id="rId3"/>
              </a:rPr>
              <a:t>http://</a:t>
            </a:r>
            <a:r>
              <a:rPr lang="en-US" dirty="0" err="1">
                <a:hlinkClick r:id="rId3"/>
              </a:rPr>
              <a:t>cognitivefun.net</a:t>
            </a:r>
            <a:r>
              <a:rPr lang="en-US" dirty="0">
                <a:hlinkClick r:id="rId3"/>
              </a:rPr>
              <a:t>/test/16</a:t>
            </a:r>
            <a:endParaRPr lang="en-US" dirty="0"/>
          </a:p>
        </p:txBody>
      </p:sp>
      <p:sp>
        <p:nvSpPr>
          <p:cNvPr id="9" name="Title 1"/>
          <p:cNvSpPr>
            <a:spLocks noGrp="1"/>
          </p:cNvSpPr>
          <p:nvPr>
            <p:ph type="title"/>
          </p:nvPr>
        </p:nvSpPr>
        <p:spPr>
          <a:xfrm>
            <a:off x="457200" y="274638"/>
            <a:ext cx="8229600" cy="1143000"/>
          </a:xfrm>
        </p:spPr>
        <p:txBody>
          <a:bodyPr>
            <a:normAutofit/>
          </a:bodyPr>
          <a:lstStyle/>
          <a:p>
            <a:r>
              <a:rPr lang="en-US" dirty="0" smtClean="0">
                <a:latin typeface="Avenir Light"/>
                <a:cs typeface="Avenir Light"/>
              </a:rPr>
              <a:t>Big O for People</a:t>
            </a:r>
            <a:endParaRPr lang="en-US" dirty="0">
              <a:latin typeface="Avenir Light"/>
              <a:cs typeface="Avenir Light"/>
            </a:endParaRPr>
          </a:p>
        </p:txBody>
      </p:sp>
    </p:spTree>
    <p:extLst>
      <p:ext uri="{BB962C8B-B14F-4D97-AF65-F5344CB8AC3E}">
        <p14:creationId xmlns:p14="http://schemas.microsoft.com/office/powerpoint/2010/main" val="1943148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2179"/>
            <a:ext cx="8229600" cy="1143000"/>
          </a:xfrm>
        </p:spPr>
        <p:txBody>
          <a:bodyPr/>
          <a:lstStyle/>
          <a:p>
            <a:r>
              <a:rPr lang="en-US" dirty="0" smtClean="0">
                <a:latin typeface="Avenir Light"/>
                <a:cs typeface="Avenir Light"/>
              </a:rPr>
              <a:t>Quick, Memorize this</a:t>
            </a:r>
            <a:endParaRPr lang="en-US" dirty="0">
              <a:latin typeface="Avenir Light"/>
              <a:cs typeface="Avenir Light"/>
            </a:endParaRPr>
          </a:p>
        </p:txBody>
      </p:sp>
      <p:sp>
        <p:nvSpPr>
          <p:cNvPr id="6" name="Title 1"/>
          <p:cNvSpPr>
            <a:spLocks noGrp="1"/>
          </p:cNvSpPr>
          <p:nvPr>
            <p:ph idx="1"/>
          </p:nvPr>
        </p:nvSpPr>
        <p:spPr>
          <a:xfrm>
            <a:off x="0" y="2382098"/>
            <a:ext cx="8229600" cy="2113567"/>
          </a:xfrm>
        </p:spPr>
        <p:txBody>
          <a:bodyPr>
            <a:normAutofit/>
          </a:bodyPr>
          <a:lstStyle/>
          <a:p>
            <a:pPr marL="914400" lvl="2" indent="0" algn="ctr">
              <a:buNone/>
            </a:pPr>
            <a:r>
              <a:rPr lang="en-US" sz="6000" dirty="0" smtClean="0">
                <a:latin typeface="Avenir Light"/>
                <a:cs typeface="Avenir Light"/>
              </a:rPr>
              <a:t>8304185239</a:t>
            </a:r>
          </a:p>
          <a:p>
            <a:endParaRPr lang="en-US" dirty="0" smtClean="0">
              <a:latin typeface="Avenir Light"/>
              <a:cs typeface="Avenir Light"/>
            </a:endParaRPr>
          </a:p>
        </p:txBody>
      </p:sp>
    </p:spTree>
    <p:extLst>
      <p:ext uri="{BB962C8B-B14F-4D97-AF65-F5344CB8AC3E}">
        <p14:creationId xmlns:p14="http://schemas.microsoft.com/office/powerpoint/2010/main" val="52307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2179"/>
            <a:ext cx="8229600" cy="1143000"/>
          </a:xfrm>
        </p:spPr>
        <p:txBody>
          <a:bodyPr/>
          <a:lstStyle/>
          <a:p>
            <a:r>
              <a:rPr lang="en-US" dirty="0" smtClean="0">
                <a:latin typeface="Avenir Light"/>
                <a:cs typeface="Avenir Light"/>
              </a:rPr>
              <a:t>Quick, Memorize this</a:t>
            </a:r>
            <a:endParaRPr lang="en-US" dirty="0">
              <a:latin typeface="Avenir Light"/>
              <a:cs typeface="Avenir Light"/>
            </a:endParaRPr>
          </a:p>
        </p:txBody>
      </p:sp>
      <p:sp>
        <p:nvSpPr>
          <p:cNvPr id="6" name="Title 1"/>
          <p:cNvSpPr>
            <a:spLocks noGrp="1"/>
          </p:cNvSpPr>
          <p:nvPr>
            <p:ph idx="1"/>
          </p:nvPr>
        </p:nvSpPr>
        <p:spPr>
          <a:xfrm>
            <a:off x="0" y="2382098"/>
            <a:ext cx="8229600" cy="2113567"/>
          </a:xfrm>
        </p:spPr>
        <p:txBody>
          <a:bodyPr>
            <a:normAutofit/>
          </a:bodyPr>
          <a:lstStyle/>
          <a:p>
            <a:pPr marL="914400" lvl="2" indent="0" algn="ctr">
              <a:buNone/>
            </a:pPr>
            <a:r>
              <a:rPr lang="en-US" sz="6000" dirty="0" smtClean="0">
                <a:latin typeface="Avenir Light"/>
                <a:cs typeface="Avenir Light"/>
              </a:rPr>
              <a:t>8304185239</a:t>
            </a:r>
          </a:p>
          <a:p>
            <a:endParaRPr lang="en-US" dirty="0" smtClean="0">
              <a:latin typeface="Avenir Light"/>
              <a:cs typeface="Avenir Light"/>
            </a:endParaRPr>
          </a:p>
        </p:txBody>
      </p:sp>
    </p:spTree>
    <p:extLst>
      <p:ext uri="{BB962C8B-B14F-4D97-AF65-F5344CB8AC3E}">
        <p14:creationId xmlns:p14="http://schemas.microsoft.com/office/powerpoint/2010/main" val="158720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2179"/>
            <a:ext cx="8229600" cy="1143000"/>
          </a:xfrm>
        </p:spPr>
        <p:txBody>
          <a:bodyPr/>
          <a:lstStyle/>
          <a:p>
            <a:r>
              <a:rPr lang="en-US" dirty="0" smtClean="0">
                <a:latin typeface="Avenir Light"/>
                <a:cs typeface="Avenir Light"/>
              </a:rPr>
              <a:t>Working Memory</a:t>
            </a:r>
            <a:endParaRPr lang="en-US" dirty="0">
              <a:latin typeface="Avenir Light"/>
              <a:cs typeface="Avenir Light"/>
            </a:endParaRPr>
          </a:p>
        </p:txBody>
      </p:sp>
      <p:sp>
        <p:nvSpPr>
          <p:cNvPr id="6" name="Title 1"/>
          <p:cNvSpPr>
            <a:spLocks noGrp="1"/>
          </p:cNvSpPr>
          <p:nvPr>
            <p:ph idx="1"/>
          </p:nvPr>
        </p:nvSpPr>
        <p:spPr>
          <a:xfrm>
            <a:off x="457200" y="979738"/>
            <a:ext cx="8229600" cy="2113567"/>
          </a:xfrm>
        </p:spPr>
        <p:txBody>
          <a:bodyPr>
            <a:normAutofit/>
          </a:bodyPr>
          <a:lstStyle/>
          <a:p>
            <a:r>
              <a:rPr lang="en-US" dirty="0" smtClean="0">
                <a:latin typeface="Avenir Light"/>
                <a:cs typeface="Avenir Light"/>
              </a:rPr>
              <a:t>We have a limited working memory</a:t>
            </a:r>
            <a:endParaRPr lang="en-US" dirty="0" smtClean="0"/>
          </a:p>
          <a:p>
            <a:pPr lvl="1"/>
            <a:r>
              <a:rPr lang="en-US" dirty="0" smtClean="0">
                <a:latin typeface="Avenir Light"/>
                <a:cs typeface="Avenir Light"/>
              </a:rPr>
              <a:t>The Magic Number Seven, Plus of Minus Two </a:t>
            </a:r>
          </a:p>
          <a:p>
            <a:pPr lvl="2"/>
            <a:r>
              <a:rPr lang="en-US" dirty="0" smtClean="0">
                <a:latin typeface="Avenir Light"/>
                <a:cs typeface="Avenir Light"/>
              </a:rPr>
              <a:t>G.A. Miller 1956</a:t>
            </a:r>
          </a:p>
          <a:p>
            <a:pPr lvl="2"/>
            <a:endParaRPr lang="en-US" dirty="0" smtClean="0">
              <a:latin typeface="Avenir Light"/>
              <a:cs typeface="Avenir Light"/>
            </a:endParaRPr>
          </a:p>
          <a:p>
            <a:endParaRPr lang="en-US" dirty="0" smtClean="0">
              <a:latin typeface="Avenir Light"/>
              <a:cs typeface="Avenir Light"/>
            </a:endParaRPr>
          </a:p>
        </p:txBody>
      </p:sp>
      <p:pic>
        <p:nvPicPr>
          <p:cNvPr id="7" name="Picture 6" descr="Screen Shot 2016-02-16 at 11.38.1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916" y="3093305"/>
            <a:ext cx="7702367" cy="3516298"/>
          </a:xfrm>
          <a:prstGeom prst="rect">
            <a:avLst/>
          </a:prstGeom>
        </p:spPr>
      </p:pic>
    </p:spTree>
    <p:extLst>
      <p:ext uri="{BB962C8B-B14F-4D97-AF65-F5344CB8AC3E}">
        <p14:creationId xmlns:p14="http://schemas.microsoft.com/office/powerpoint/2010/main" val="1722032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2179"/>
            <a:ext cx="8229600" cy="1143000"/>
          </a:xfrm>
        </p:spPr>
        <p:txBody>
          <a:bodyPr/>
          <a:lstStyle/>
          <a:p>
            <a:r>
              <a:rPr lang="en-US" dirty="0" smtClean="0">
                <a:latin typeface="Avenir Light"/>
                <a:cs typeface="Avenir Light"/>
              </a:rPr>
              <a:t>Quick, Memorize this</a:t>
            </a:r>
            <a:endParaRPr lang="en-US" dirty="0">
              <a:latin typeface="Avenir Light"/>
              <a:cs typeface="Avenir Light"/>
            </a:endParaRPr>
          </a:p>
        </p:txBody>
      </p:sp>
      <p:sp>
        <p:nvSpPr>
          <p:cNvPr id="6" name="Title 1"/>
          <p:cNvSpPr>
            <a:spLocks noGrp="1"/>
          </p:cNvSpPr>
          <p:nvPr>
            <p:ph idx="1"/>
          </p:nvPr>
        </p:nvSpPr>
        <p:spPr>
          <a:xfrm>
            <a:off x="0" y="2382098"/>
            <a:ext cx="8229600" cy="2113567"/>
          </a:xfrm>
        </p:spPr>
        <p:txBody>
          <a:bodyPr>
            <a:normAutofit/>
          </a:bodyPr>
          <a:lstStyle/>
          <a:p>
            <a:pPr marL="914400" lvl="2" indent="0" algn="ctr">
              <a:buNone/>
            </a:pPr>
            <a:r>
              <a:rPr lang="en-US" sz="6000" dirty="0" smtClean="0">
                <a:latin typeface="Avenir Light"/>
                <a:cs typeface="Avenir Light"/>
              </a:rPr>
              <a:t>528    274   9371</a:t>
            </a:r>
          </a:p>
          <a:p>
            <a:endParaRPr lang="en-US" dirty="0" smtClean="0">
              <a:latin typeface="Avenir Light"/>
              <a:cs typeface="Avenir Light"/>
            </a:endParaRPr>
          </a:p>
        </p:txBody>
      </p:sp>
    </p:spTree>
    <p:extLst>
      <p:ext uri="{BB962C8B-B14F-4D97-AF65-F5344CB8AC3E}">
        <p14:creationId xmlns:p14="http://schemas.microsoft.com/office/powerpoint/2010/main" val="155874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2179"/>
            <a:ext cx="8229600" cy="1143000"/>
          </a:xfrm>
        </p:spPr>
        <p:txBody>
          <a:bodyPr/>
          <a:lstStyle/>
          <a:p>
            <a:r>
              <a:rPr lang="en-US" dirty="0" smtClean="0">
                <a:latin typeface="Avenir Light"/>
                <a:cs typeface="Avenir Light"/>
              </a:rPr>
              <a:t>Quick, Memorize this</a:t>
            </a:r>
            <a:endParaRPr lang="en-US" dirty="0">
              <a:latin typeface="Avenir Light"/>
              <a:cs typeface="Avenir Light"/>
            </a:endParaRPr>
          </a:p>
        </p:txBody>
      </p:sp>
      <p:sp>
        <p:nvSpPr>
          <p:cNvPr id="6" name="Title 1"/>
          <p:cNvSpPr>
            <a:spLocks noGrp="1"/>
          </p:cNvSpPr>
          <p:nvPr>
            <p:ph idx="1"/>
          </p:nvPr>
        </p:nvSpPr>
        <p:spPr>
          <a:xfrm>
            <a:off x="0" y="2382098"/>
            <a:ext cx="8229600" cy="2113567"/>
          </a:xfrm>
        </p:spPr>
        <p:txBody>
          <a:bodyPr>
            <a:normAutofit/>
          </a:bodyPr>
          <a:lstStyle/>
          <a:p>
            <a:pPr marL="914400" lvl="2" indent="0" algn="ctr">
              <a:buNone/>
            </a:pPr>
            <a:r>
              <a:rPr lang="en-US" sz="6000" dirty="0" smtClean="0">
                <a:latin typeface="Avenir Light"/>
                <a:cs typeface="Avenir Light"/>
              </a:rPr>
              <a:t>528    274   9371</a:t>
            </a:r>
          </a:p>
          <a:p>
            <a:endParaRPr lang="en-US" dirty="0" smtClean="0">
              <a:latin typeface="Avenir Light"/>
              <a:cs typeface="Avenir Light"/>
            </a:endParaRPr>
          </a:p>
        </p:txBody>
      </p:sp>
    </p:spTree>
    <p:extLst>
      <p:ext uri="{BB962C8B-B14F-4D97-AF65-F5344CB8AC3E}">
        <p14:creationId xmlns:p14="http://schemas.microsoft.com/office/powerpoint/2010/main" val="64907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2179"/>
            <a:ext cx="8229600" cy="1143000"/>
          </a:xfrm>
        </p:spPr>
        <p:txBody>
          <a:bodyPr/>
          <a:lstStyle/>
          <a:p>
            <a:r>
              <a:rPr lang="en-US" dirty="0" smtClean="0">
                <a:latin typeface="Avenir Light"/>
                <a:cs typeface="Avenir Light"/>
              </a:rPr>
              <a:t>Working Memory</a:t>
            </a:r>
            <a:endParaRPr lang="en-US" dirty="0">
              <a:latin typeface="Avenir Light"/>
              <a:cs typeface="Avenir Light"/>
            </a:endParaRPr>
          </a:p>
        </p:txBody>
      </p:sp>
      <p:sp>
        <p:nvSpPr>
          <p:cNvPr id="6" name="Title 1"/>
          <p:cNvSpPr>
            <a:spLocks noGrp="1"/>
          </p:cNvSpPr>
          <p:nvPr>
            <p:ph idx="1"/>
          </p:nvPr>
        </p:nvSpPr>
        <p:spPr>
          <a:xfrm>
            <a:off x="457200" y="1419856"/>
            <a:ext cx="8229600" cy="4942843"/>
          </a:xfrm>
        </p:spPr>
        <p:txBody>
          <a:bodyPr>
            <a:normAutofit fontScale="92500" lnSpcReduction="20000"/>
          </a:bodyPr>
          <a:lstStyle/>
          <a:p>
            <a:pPr marL="914400" lvl="2" indent="0">
              <a:buNone/>
            </a:pPr>
            <a:endParaRPr lang="en-US" dirty="0">
              <a:latin typeface="Avenir Light"/>
              <a:cs typeface="Avenir Light"/>
            </a:endParaRPr>
          </a:p>
          <a:p>
            <a:r>
              <a:rPr lang="en-US" dirty="0" smtClean="0">
                <a:latin typeface="Avenir Light"/>
                <a:cs typeface="Avenir Light"/>
              </a:rPr>
              <a:t>We can </a:t>
            </a:r>
            <a:r>
              <a:rPr lang="en-US" dirty="0" smtClean="0">
                <a:solidFill>
                  <a:schemeClr val="accent6">
                    <a:lumMod val="75000"/>
                  </a:schemeClr>
                </a:solidFill>
                <a:latin typeface="Avenir Light"/>
                <a:cs typeface="Avenir Light"/>
              </a:rPr>
              <a:t>‘chunk’ information </a:t>
            </a:r>
            <a:r>
              <a:rPr lang="en-US" dirty="0" smtClean="0">
                <a:latin typeface="Avenir Light"/>
                <a:cs typeface="Avenir Light"/>
              </a:rPr>
              <a:t>to expand working memory.</a:t>
            </a:r>
          </a:p>
          <a:p>
            <a:r>
              <a:rPr lang="en-US" dirty="0" smtClean="0">
                <a:latin typeface="Avenir Light"/>
                <a:cs typeface="Avenir Light"/>
              </a:rPr>
              <a:t>Take advantage of this for displaying information you want people to remember</a:t>
            </a:r>
          </a:p>
          <a:p>
            <a:pPr lvl="1"/>
            <a:r>
              <a:rPr lang="en-US" dirty="0" smtClean="0">
                <a:latin typeface="Avenir Light"/>
                <a:cs typeface="Avenir Light"/>
              </a:rPr>
              <a:t>		Ex: we chunk phone numbers</a:t>
            </a:r>
          </a:p>
          <a:p>
            <a:pPr marL="0" indent="0">
              <a:buNone/>
            </a:pPr>
            <a:endParaRPr lang="en-US" dirty="0">
              <a:latin typeface="Avenir Light"/>
              <a:cs typeface="Avenir Light"/>
            </a:endParaRPr>
          </a:p>
          <a:p>
            <a:r>
              <a:rPr lang="en-US" dirty="0">
                <a:solidFill>
                  <a:schemeClr val="accent6">
                    <a:lumMod val="75000"/>
                  </a:schemeClr>
                </a:solidFill>
                <a:latin typeface="Avenir Light"/>
                <a:cs typeface="Avenir Light"/>
              </a:rPr>
              <a:t>Fast Decay!</a:t>
            </a:r>
            <a:endParaRPr lang="en-US" dirty="0">
              <a:latin typeface="Avenir Light"/>
              <a:cs typeface="Avenir Light"/>
            </a:endParaRPr>
          </a:p>
          <a:p>
            <a:pPr lvl="1"/>
            <a:r>
              <a:rPr lang="en-US" dirty="0">
                <a:solidFill>
                  <a:srgbClr val="000000"/>
                </a:solidFill>
                <a:latin typeface="Avenir Light"/>
                <a:cs typeface="Avenir Light"/>
              </a:rPr>
              <a:t>Gone in ~7 seconds [5 – 226]</a:t>
            </a:r>
          </a:p>
          <a:p>
            <a:pPr lvl="1"/>
            <a:r>
              <a:rPr lang="en-US" dirty="0">
                <a:solidFill>
                  <a:srgbClr val="000000"/>
                </a:solidFill>
                <a:latin typeface="Avenir Light"/>
                <a:cs typeface="Avenir Light"/>
              </a:rPr>
              <a:t>Fend it off with </a:t>
            </a:r>
            <a:r>
              <a:rPr lang="en-US" dirty="0" smtClean="0">
                <a:solidFill>
                  <a:schemeClr val="accent6">
                    <a:lumMod val="75000"/>
                  </a:schemeClr>
                </a:solidFill>
                <a:latin typeface="Avenir Light"/>
                <a:cs typeface="Avenir Light"/>
              </a:rPr>
              <a:t>REHEARSAL </a:t>
            </a:r>
            <a:r>
              <a:rPr lang="en-US" dirty="0" smtClean="0">
                <a:latin typeface="Avenir Light"/>
                <a:cs typeface="Avenir Light"/>
              </a:rPr>
              <a:t>/</a:t>
            </a:r>
            <a:r>
              <a:rPr lang="en-US" dirty="0" smtClean="0">
                <a:solidFill>
                  <a:schemeClr val="accent6">
                    <a:lumMod val="75000"/>
                  </a:schemeClr>
                </a:solidFill>
                <a:latin typeface="Avenir Light"/>
                <a:cs typeface="Avenir Light"/>
              </a:rPr>
              <a:t> MAINTENANCE</a:t>
            </a:r>
            <a:endParaRPr lang="en-US" dirty="0">
              <a:solidFill>
                <a:schemeClr val="accent6">
                  <a:lumMod val="75000"/>
                </a:schemeClr>
              </a:solidFill>
              <a:latin typeface="Avenir Light"/>
              <a:cs typeface="Avenir Light"/>
            </a:endParaRPr>
          </a:p>
          <a:p>
            <a:pPr lvl="1"/>
            <a:r>
              <a:rPr lang="en-US" dirty="0">
                <a:solidFill>
                  <a:srgbClr val="000000"/>
                </a:solidFill>
                <a:latin typeface="Avenir Light"/>
                <a:cs typeface="Avenir Light"/>
              </a:rPr>
              <a:t>BUT</a:t>
            </a:r>
            <a:r>
              <a:rPr lang="is-IS" dirty="0">
                <a:solidFill>
                  <a:srgbClr val="000000"/>
                </a:solidFill>
                <a:latin typeface="Avenir Light"/>
                <a:cs typeface="Avenir Light"/>
              </a:rPr>
              <a:t>…. </a:t>
            </a:r>
            <a:endParaRPr lang="en-US" dirty="0">
              <a:solidFill>
                <a:srgbClr val="000000"/>
              </a:solidFill>
              <a:latin typeface="Avenir Light"/>
              <a:cs typeface="Avenir Light"/>
            </a:endParaRPr>
          </a:p>
          <a:p>
            <a:endParaRPr lang="en-US" dirty="0" smtClean="0">
              <a:latin typeface="Avenir Light"/>
              <a:cs typeface="Avenir Light"/>
            </a:endParaRPr>
          </a:p>
        </p:txBody>
      </p:sp>
    </p:spTree>
    <p:extLst>
      <p:ext uri="{BB962C8B-B14F-4D97-AF65-F5344CB8AC3E}">
        <p14:creationId xmlns:p14="http://schemas.microsoft.com/office/powerpoint/2010/main" val="199764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2179"/>
            <a:ext cx="8229600" cy="1143000"/>
          </a:xfrm>
        </p:spPr>
        <p:txBody>
          <a:bodyPr/>
          <a:lstStyle/>
          <a:p>
            <a:r>
              <a:rPr lang="en-US" dirty="0" smtClean="0">
                <a:latin typeface="Avenir Light"/>
                <a:cs typeface="Avenir Light"/>
              </a:rPr>
              <a:t>Quick, Memorize this</a:t>
            </a:r>
            <a:endParaRPr lang="en-US" dirty="0">
              <a:latin typeface="Avenir Light"/>
              <a:cs typeface="Avenir Light"/>
            </a:endParaRPr>
          </a:p>
        </p:txBody>
      </p:sp>
      <p:sp>
        <p:nvSpPr>
          <p:cNvPr id="6" name="Title 1"/>
          <p:cNvSpPr>
            <a:spLocks noGrp="1"/>
          </p:cNvSpPr>
          <p:nvPr>
            <p:ph idx="1"/>
          </p:nvPr>
        </p:nvSpPr>
        <p:spPr>
          <a:xfrm>
            <a:off x="0" y="2382098"/>
            <a:ext cx="8229600" cy="2113567"/>
          </a:xfrm>
        </p:spPr>
        <p:txBody>
          <a:bodyPr>
            <a:normAutofit/>
          </a:bodyPr>
          <a:lstStyle/>
          <a:p>
            <a:pPr marL="914400" lvl="2" indent="0" algn="ctr">
              <a:buNone/>
            </a:pPr>
            <a:r>
              <a:rPr lang="en-US" sz="6000" dirty="0" smtClean="0">
                <a:latin typeface="Avenir Light"/>
                <a:cs typeface="Avenir Light"/>
              </a:rPr>
              <a:t>CBS   IBM   NASA</a:t>
            </a:r>
          </a:p>
          <a:p>
            <a:endParaRPr lang="en-US" dirty="0" smtClean="0">
              <a:latin typeface="Avenir Light"/>
              <a:cs typeface="Avenir Light"/>
            </a:endParaRPr>
          </a:p>
        </p:txBody>
      </p:sp>
    </p:spTree>
    <p:extLst>
      <p:ext uri="{BB962C8B-B14F-4D97-AF65-F5344CB8AC3E}">
        <p14:creationId xmlns:p14="http://schemas.microsoft.com/office/powerpoint/2010/main" val="67632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2179"/>
            <a:ext cx="8229600" cy="1143000"/>
          </a:xfrm>
        </p:spPr>
        <p:txBody>
          <a:bodyPr/>
          <a:lstStyle/>
          <a:p>
            <a:r>
              <a:rPr lang="en-US" dirty="0" smtClean="0">
                <a:latin typeface="Avenir Light"/>
                <a:cs typeface="Avenir Light"/>
              </a:rPr>
              <a:t>Quick, Memorize this</a:t>
            </a:r>
            <a:endParaRPr lang="en-US" dirty="0">
              <a:latin typeface="Avenir Light"/>
              <a:cs typeface="Avenir Light"/>
            </a:endParaRPr>
          </a:p>
        </p:txBody>
      </p:sp>
      <p:sp>
        <p:nvSpPr>
          <p:cNvPr id="6" name="Title 1"/>
          <p:cNvSpPr>
            <a:spLocks noGrp="1"/>
          </p:cNvSpPr>
          <p:nvPr>
            <p:ph idx="1"/>
          </p:nvPr>
        </p:nvSpPr>
        <p:spPr>
          <a:xfrm>
            <a:off x="0" y="2382098"/>
            <a:ext cx="8229600" cy="2113567"/>
          </a:xfrm>
        </p:spPr>
        <p:txBody>
          <a:bodyPr>
            <a:normAutofit/>
          </a:bodyPr>
          <a:lstStyle/>
          <a:p>
            <a:pPr marL="914400" lvl="2" indent="0" algn="ctr">
              <a:buNone/>
            </a:pPr>
            <a:r>
              <a:rPr lang="en-US" sz="6000" dirty="0" smtClean="0">
                <a:latin typeface="Avenir Light"/>
                <a:cs typeface="Avenir Light"/>
              </a:rPr>
              <a:t>CBS   IBM   NASA</a:t>
            </a:r>
          </a:p>
          <a:p>
            <a:endParaRPr lang="en-US" dirty="0" smtClean="0">
              <a:latin typeface="Avenir Light"/>
              <a:cs typeface="Avenir Light"/>
            </a:endParaRPr>
          </a:p>
        </p:txBody>
      </p:sp>
      <p:sp>
        <p:nvSpPr>
          <p:cNvPr id="7" name="TextBox 6"/>
          <p:cNvSpPr txBox="1"/>
          <p:nvPr/>
        </p:nvSpPr>
        <p:spPr>
          <a:xfrm>
            <a:off x="701624" y="761489"/>
            <a:ext cx="7308667" cy="646331"/>
          </a:xfrm>
          <a:prstGeom prst="rect">
            <a:avLst/>
          </a:prstGeom>
          <a:noFill/>
        </p:spPr>
        <p:txBody>
          <a:bodyPr wrap="none" rtlCol="0">
            <a:spAutoFit/>
          </a:bodyPr>
          <a:lstStyle/>
          <a:p>
            <a:r>
              <a:rPr lang="en-US" i="1" dirty="0" smtClean="0">
                <a:solidFill>
                  <a:prstClr val="black"/>
                </a:solidFill>
                <a:latin typeface="Avenir Book" charset="0"/>
                <a:ea typeface="Avenir Book" charset="0"/>
                <a:cs typeface="Avenir Book" charset="0"/>
              </a:rPr>
              <a:t>It’s easier, right? So not all 3-letter sequences are the same if we have</a:t>
            </a:r>
          </a:p>
          <a:p>
            <a:r>
              <a:rPr lang="en-US" i="1" dirty="0">
                <a:solidFill>
                  <a:prstClr val="black"/>
                </a:solidFill>
                <a:latin typeface="Avenir Book" charset="0"/>
                <a:ea typeface="Avenir Book" charset="0"/>
                <a:cs typeface="Avenir Book" charset="0"/>
              </a:rPr>
              <a:t>e</a:t>
            </a:r>
            <a:r>
              <a:rPr lang="en-US" i="1" dirty="0" smtClean="0">
                <a:solidFill>
                  <a:prstClr val="black"/>
                </a:solidFill>
                <a:latin typeface="Avenir Book" charset="0"/>
                <a:ea typeface="Avenir Book" charset="0"/>
                <a:cs typeface="Avenir Book" charset="0"/>
              </a:rPr>
              <a:t>xperience with some of them</a:t>
            </a:r>
            <a:endParaRPr lang="en-US" i="1" dirty="0">
              <a:solidFill>
                <a:prstClr val="black"/>
              </a:solidFill>
              <a:latin typeface="Avenir Book" charset="0"/>
              <a:ea typeface="Avenir Book" charset="0"/>
              <a:cs typeface="Avenir Book" charset="0"/>
            </a:endParaRPr>
          </a:p>
        </p:txBody>
      </p:sp>
    </p:spTree>
    <p:extLst>
      <p:ext uri="{BB962C8B-B14F-4D97-AF65-F5344CB8AC3E}">
        <p14:creationId xmlns:p14="http://schemas.microsoft.com/office/powerpoint/2010/main" val="43608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solidFill>
                  <a:srgbClr val="000000"/>
                </a:solidFill>
                <a:latin typeface="Avenir Light"/>
                <a:cs typeface="Avenir Light"/>
              </a:rPr>
              <a:t>So </a:t>
            </a:r>
            <a:r>
              <a:rPr lang="en-US" dirty="0">
                <a:solidFill>
                  <a:srgbClr val="E46C0A"/>
                </a:solidFill>
                <a:latin typeface="Avenir Light"/>
                <a:cs typeface="Avenir Light"/>
              </a:rPr>
              <a:t>memory </a:t>
            </a:r>
            <a:r>
              <a:rPr lang="en-US" dirty="0" smtClean="0">
                <a:solidFill>
                  <a:srgbClr val="E46C0A"/>
                </a:solidFill>
                <a:latin typeface="Avenir Light"/>
                <a:cs typeface="Avenir Light"/>
              </a:rPr>
              <a:t>is </a:t>
            </a:r>
            <a:r>
              <a:rPr lang="en-US" dirty="0">
                <a:solidFill>
                  <a:srgbClr val="E46C0A"/>
                </a:solidFill>
                <a:latin typeface="Avenir Light"/>
                <a:cs typeface="Avenir Light"/>
              </a:rPr>
              <a:t>complicated</a:t>
            </a:r>
            <a:r>
              <a:rPr lang="en-US" dirty="0">
                <a:solidFill>
                  <a:srgbClr val="000000"/>
                </a:solidFill>
                <a:latin typeface="Avenir Light"/>
                <a:cs typeface="Avenir Light"/>
              </a:rPr>
              <a:t>. It can depend on a number of </a:t>
            </a:r>
            <a:r>
              <a:rPr lang="en-US" dirty="0" smtClean="0">
                <a:solidFill>
                  <a:srgbClr val="000000"/>
                </a:solidFill>
                <a:latin typeface="Avenir Light"/>
                <a:cs typeface="Avenir Light"/>
              </a:rPr>
              <a:t>factors</a:t>
            </a:r>
            <a:r>
              <a:rPr lang="en-US" dirty="0">
                <a:solidFill>
                  <a:srgbClr val="000000"/>
                </a:solidFill>
                <a:latin typeface="Avenir Light"/>
                <a:cs typeface="Avenir Light"/>
              </a:rPr>
              <a:t> </a:t>
            </a:r>
            <a:r>
              <a:rPr lang="en-US" dirty="0" smtClean="0">
                <a:solidFill>
                  <a:srgbClr val="000000"/>
                </a:solidFill>
                <a:latin typeface="Avenir Light"/>
                <a:cs typeface="Avenir Light"/>
              </a:rPr>
              <a:t>like familiarity.</a:t>
            </a:r>
          </a:p>
          <a:p>
            <a:pPr lvl="1"/>
            <a:r>
              <a:rPr lang="en-US" dirty="0" smtClean="0">
                <a:solidFill>
                  <a:srgbClr val="000000"/>
                </a:solidFill>
                <a:latin typeface="Avenir Light"/>
                <a:cs typeface="Avenir Light"/>
              </a:rPr>
              <a:t>For example</a:t>
            </a:r>
            <a:r>
              <a:rPr lang="is-IS" dirty="0" smtClean="0">
                <a:solidFill>
                  <a:srgbClr val="000000"/>
                </a:solidFill>
                <a:latin typeface="Avenir Light"/>
                <a:cs typeface="Avenir Light"/>
              </a:rPr>
              <a:t>… </a:t>
            </a:r>
            <a:endParaRPr lang="en-US" dirty="0" smtClean="0">
              <a:solidFill>
                <a:srgbClr val="000000"/>
              </a:solidFill>
              <a:latin typeface="Avenir Light"/>
              <a:cs typeface="Avenir Light"/>
            </a:endParaRPr>
          </a:p>
        </p:txBody>
      </p:sp>
      <p:sp>
        <p:nvSpPr>
          <p:cNvPr id="4" name="Title 1"/>
          <p:cNvSpPr txBox="1">
            <a:spLocks/>
          </p:cNvSpPr>
          <p:nvPr/>
        </p:nvSpPr>
        <p:spPr>
          <a:xfrm>
            <a:off x="457200" y="-1217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latin typeface="Avenir Light"/>
                <a:cs typeface="Avenir Light"/>
              </a:rPr>
              <a:t>Working Memory Decays </a:t>
            </a:r>
            <a:endParaRPr lang="en-US" dirty="0">
              <a:solidFill>
                <a:prstClr val="black"/>
              </a:solidFill>
              <a:latin typeface="Avenir Light"/>
              <a:cs typeface="Avenir Light"/>
            </a:endParaRPr>
          </a:p>
        </p:txBody>
      </p:sp>
    </p:spTree>
    <p:extLst>
      <p:ext uri="{BB962C8B-B14F-4D97-AF65-F5344CB8AC3E}">
        <p14:creationId xmlns:p14="http://schemas.microsoft.com/office/powerpoint/2010/main" val="21324765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216996" y="793789"/>
            <a:ext cx="7103827" cy="1077218"/>
          </a:xfrm>
          <a:prstGeom prst="rect">
            <a:avLst/>
          </a:prstGeom>
          <a:noFill/>
        </p:spPr>
        <p:txBody>
          <a:bodyPr wrap="square" rtlCol="0">
            <a:spAutoFit/>
          </a:bodyPr>
          <a:lstStyle/>
          <a:p>
            <a:r>
              <a:rPr lang="en-US" sz="3200" dirty="0" smtClean="0">
                <a:solidFill>
                  <a:prstClr val="white"/>
                </a:solidFill>
                <a:latin typeface="Avenir Light"/>
                <a:cs typeface="Avenir Light"/>
              </a:rPr>
              <a:t>Say out loud the colors of the following words</a:t>
            </a:r>
            <a:r>
              <a:rPr lang="is-IS" sz="3200" dirty="0" smtClean="0">
                <a:solidFill>
                  <a:prstClr val="white"/>
                </a:solidFill>
                <a:latin typeface="Avenir Light"/>
                <a:cs typeface="Avenir Light"/>
              </a:rPr>
              <a:t>…</a:t>
            </a:r>
            <a:endParaRPr lang="en-US" sz="3200" dirty="0">
              <a:solidFill>
                <a:prstClr val="white"/>
              </a:solidFill>
              <a:latin typeface="Avenir Light"/>
              <a:cs typeface="Avenir Light"/>
            </a:endParaRPr>
          </a:p>
        </p:txBody>
      </p:sp>
    </p:spTree>
    <p:extLst>
      <p:ext uri="{BB962C8B-B14F-4D97-AF65-F5344CB8AC3E}">
        <p14:creationId xmlns:p14="http://schemas.microsoft.com/office/powerpoint/2010/main" val="11789591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2152" y="2093484"/>
            <a:ext cx="3928497" cy="2308324"/>
          </a:xfrm>
          <a:prstGeom prst="rect">
            <a:avLst/>
          </a:prstGeom>
          <a:noFill/>
        </p:spPr>
        <p:txBody>
          <a:bodyPr wrap="square" rtlCol="0">
            <a:spAutoFit/>
          </a:bodyPr>
          <a:lstStyle/>
          <a:p>
            <a:r>
              <a:rPr lang="en-US" sz="3600" dirty="0">
                <a:latin typeface="Avenir Light"/>
                <a:cs typeface="Avenir Light"/>
              </a:rPr>
              <a:t>a</a:t>
            </a:r>
            <a:r>
              <a:rPr lang="en-US" sz="3600" dirty="0" smtClean="0">
                <a:latin typeface="Avenir Light"/>
                <a:cs typeface="Avenir Light"/>
              </a:rPr>
              <a:t>udio:	150 </a:t>
            </a:r>
            <a:r>
              <a:rPr lang="en-US" sz="3600" dirty="0" err="1" smtClean="0">
                <a:latin typeface="Avenir Light"/>
                <a:cs typeface="Avenir Light"/>
              </a:rPr>
              <a:t>ms</a:t>
            </a:r>
            <a:endParaRPr lang="en-US" sz="3600" dirty="0">
              <a:latin typeface="Avenir Light"/>
              <a:cs typeface="Avenir Light"/>
            </a:endParaRPr>
          </a:p>
          <a:p>
            <a:r>
              <a:rPr lang="en-US" sz="3600" dirty="0" smtClean="0">
                <a:latin typeface="Avenir Light"/>
                <a:cs typeface="Avenir Light"/>
              </a:rPr>
              <a:t>visual: 	200 </a:t>
            </a:r>
            <a:r>
              <a:rPr lang="en-US" sz="3600" dirty="0" err="1" smtClean="0">
                <a:latin typeface="Avenir Light"/>
                <a:cs typeface="Avenir Light"/>
              </a:rPr>
              <a:t>ms</a:t>
            </a:r>
            <a:endParaRPr lang="en-US" sz="3600" dirty="0">
              <a:latin typeface="Avenir Light"/>
              <a:cs typeface="Avenir Light"/>
            </a:endParaRPr>
          </a:p>
          <a:p>
            <a:r>
              <a:rPr lang="en-US" sz="3600" dirty="0" smtClean="0">
                <a:latin typeface="Avenir Light"/>
                <a:cs typeface="Avenir Light"/>
              </a:rPr>
              <a:t>smell: 	300 </a:t>
            </a:r>
            <a:r>
              <a:rPr lang="en-US" sz="3600" dirty="0" err="1" smtClean="0">
                <a:latin typeface="Avenir Light"/>
                <a:cs typeface="Avenir Light"/>
              </a:rPr>
              <a:t>ms</a:t>
            </a:r>
            <a:endParaRPr lang="en-US" sz="3600" dirty="0">
              <a:latin typeface="Avenir Light"/>
              <a:cs typeface="Avenir Light"/>
            </a:endParaRPr>
          </a:p>
          <a:p>
            <a:r>
              <a:rPr lang="en-US" sz="3600" dirty="0" smtClean="0">
                <a:latin typeface="Avenir Light"/>
                <a:cs typeface="Avenir Light"/>
              </a:rPr>
              <a:t>pain: 	700 </a:t>
            </a:r>
            <a:r>
              <a:rPr lang="en-US" sz="3600" dirty="0" err="1" smtClean="0">
                <a:latin typeface="Avenir Light"/>
                <a:cs typeface="Avenir Light"/>
              </a:rPr>
              <a:t>ms</a:t>
            </a:r>
            <a:endParaRPr lang="en-US" sz="3600" dirty="0">
              <a:latin typeface="Avenir Light"/>
              <a:cs typeface="Avenir Light"/>
            </a:endParaRPr>
          </a:p>
        </p:txBody>
      </p:sp>
      <p:sp>
        <p:nvSpPr>
          <p:cNvPr id="6" name="TextBox 5"/>
          <p:cNvSpPr txBox="1"/>
          <p:nvPr/>
        </p:nvSpPr>
        <p:spPr>
          <a:xfrm>
            <a:off x="0" y="1606971"/>
            <a:ext cx="2958562" cy="1754327"/>
          </a:xfrm>
          <a:prstGeom prst="rect">
            <a:avLst/>
          </a:prstGeom>
          <a:noFill/>
        </p:spPr>
        <p:txBody>
          <a:bodyPr wrap="square" rtlCol="0">
            <a:spAutoFit/>
          </a:bodyPr>
          <a:lstStyle/>
          <a:p>
            <a:pPr algn="r"/>
            <a:endParaRPr lang="en-US" sz="3600" dirty="0">
              <a:latin typeface="Avenir Light"/>
              <a:cs typeface="Avenir Light"/>
            </a:endParaRPr>
          </a:p>
          <a:p>
            <a:pPr algn="r"/>
            <a:r>
              <a:rPr lang="en-US" sz="3600" dirty="0" smtClean="0">
                <a:latin typeface="Avenir Light"/>
                <a:cs typeface="Avenir Light"/>
              </a:rPr>
              <a:t>REACTION </a:t>
            </a:r>
          </a:p>
          <a:p>
            <a:pPr algn="r"/>
            <a:r>
              <a:rPr lang="en-US" sz="3600" dirty="0" smtClean="0">
                <a:latin typeface="Avenir Light"/>
                <a:cs typeface="Avenir Light"/>
              </a:rPr>
              <a:t>TIME</a:t>
            </a:r>
            <a:endParaRPr lang="en-US" sz="3600" dirty="0">
              <a:latin typeface="Avenir Light"/>
              <a:cs typeface="Avenir Light"/>
            </a:endParaRPr>
          </a:p>
        </p:txBody>
      </p:sp>
      <p:sp>
        <p:nvSpPr>
          <p:cNvPr id="7" name="Rectangle 6"/>
          <p:cNvSpPr/>
          <p:nvPr/>
        </p:nvSpPr>
        <p:spPr>
          <a:xfrm>
            <a:off x="952678" y="6297841"/>
            <a:ext cx="7233047" cy="369332"/>
          </a:xfrm>
          <a:prstGeom prst="rect">
            <a:avLst/>
          </a:prstGeom>
        </p:spPr>
        <p:txBody>
          <a:bodyPr wrap="square">
            <a:spAutoFit/>
          </a:bodyPr>
          <a:lstStyle/>
          <a:p>
            <a:r>
              <a:rPr lang="en-US" dirty="0" smtClean="0"/>
              <a:t>Visual: http</a:t>
            </a:r>
            <a:r>
              <a:rPr lang="en-US" dirty="0"/>
              <a:t>://</a:t>
            </a:r>
            <a:r>
              <a:rPr lang="en-US" dirty="0" err="1"/>
              <a:t>www.humanbenchmark.com</a:t>
            </a:r>
            <a:r>
              <a:rPr lang="en-US" dirty="0"/>
              <a:t>/tests/</a:t>
            </a:r>
            <a:r>
              <a:rPr lang="en-US" dirty="0" err="1"/>
              <a:t>reactiontime</a:t>
            </a:r>
            <a:endParaRPr lang="en-US" dirty="0"/>
          </a:p>
        </p:txBody>
      </p:sp>
      <p:sp>
        <p:nvSpPr>
          <p:cNvPr id="8" name="Rectangle 7"/>
          <p:cNvSpPr/>
          <p:nvPr/>
        </p:nvSpPr>
        <p:spPr>
          <a:xfrm>
            <a:off x="952678" y="5904296"/>
            <a:ext cx="7233047" cy="369332"/>
          </a:xfrm>
          <a:prstGeom prst="rect">
            <a:avLst/>
          </a:prstGeom>
        </p:spPr>
        <p:txBody>
          <a:bodyPr wrap="square">
            <a:spAutoFit/>
          </a:bodyPr>
          <a:lstStyle/>
          <a:p>
            <a:r>
              <a:rPr lang="en-US" dirty="0" smtClean="0"/>
              <a:t>Auditory</a:t>
            </a:r>
            <a:r>
              <a:rPr lang="en-US" dirty="0"/>
              <a:t>: http://</a:t>
            </a:r>
            <a:r>
              <a:rPr lang="en-US" dirty="0" err="1"/>
              <a:t>cognitivefun.net</a:t>
            </a:r>
            <a:r>
              <a:rPr lang="en-US" dirty="0"/>
              <a:t>/test/16</a:t>
            </a:r>
          </a:p>
        </p:txBody>
      </p:sp>
      <p:sp>
        <p:nvSpPr>
          <p:cNvPr id="9" name="Title 1"/>
          <p:cNvSpPr>
            <a:spLocks noGrp="1"/>
          </p:cNvSpPr>
          <p:nvPr>
            <p:ph type="title"/>
          </p:nvPr>
        </p:nvSpPr>
        <p:spPr>
          <a:xfrm>
            <a:off x="457200" y="274638"/>
            <a:ext cx="8229600" cy="1143000"/>
          </a:xfrm>
        </p:spPr>
        <p:txBody>
          <a:bodyPr>
            <a:normAutofit/>
          </a:bodyPr>
          <a:lstStyle/>
          <a:p>
            <a:r>
              <a:rPr lang="en-US" dirty="0" smtClean="0">
                <a:latin typeface="Avenir Light"/>
                <a:cs typeface="Avenir Light"/>
              </a:rPr>
              <a:t>Big O for People</a:t>
            </a:r>
            <a:endParaRPr lang="en-US" dirty="0">
              <a:latin typeface="Avenir Light"/>
              <a:cs typeface="Avenir Light"/>
            </a:endParaRPr>
          </a:p>
        </p:txBody>
      </p:sp>
      <p:sp>
        <p:nvSpPr>
          <p:cNvPr id="10" name="Title 1"/>
          <p:cNvSpPr txBox="1">
            <a:spLocks/>
          </p:cNvSpPr>
          <p:nvPr/>
        </p:nvSpPr>
        <p:spPr>
          <a:xfrm>
            <a:off x="186282" y="4618986"/>
            <a:ext cx="8957718"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500" i="1" dirty="0" smtClean="0">
                <a:latin typeface="Avenir Light"/>
                <a:cs typeface="Avenir Light"/>
              </a:rPr>
              <a:t>Consider how this impacts design</a:t>
            </a:r>
            <a:r>
              <a:rPr lang="mr-IN" sz="3500" i="1" dirty="0" smtClean="0">
                <a:latin typeface="Avenir Light"/>
                <a:cs typeface="Avenir Light"/>
              </a:rPr>
              <a:t>…</a:t>
            </a:r>
            <a:endParaRPr lang="en-US" sz="3500" i="1" dirty="0">
              <a:latin typeface="Avenir Light"/>
              <a:cs typeface="Avenir Light"/>
            </a:endParaRPr>
          </a:p>
        </p:txBody>
      </p:sp>
    </p:spTree>
    <p:extLst>
      <p:ext uri="{BB962C8B-B14F-4D97-AF65-F5344CB8AC3E}">
        <p14:creationId xmlns:p14="http://schemas.microsoft.com/office/powerpoint/2010/main" val="12483145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036548"/>
            <a:ext cx="8229600" cy="5089616"/>
          </a:xfrm>
        </p:spPr>
        <p:txBody>
          <a:bodyPr>
            <a:normAutofit/>
          </a:bodyPr>
          <a:lstStyle/>
          <a:p>
            <a:pPr marL="0" indent="0" algn="ctr">
              <a:buNone/>
            </a:pPr>
            <a:r>
              <a:rPr lang="en-US" sz="4000" dirty="0" smtClean="0">
                <a:solidFill>
                  <a:schemeClr val="accent6">
                    <a:lumMod val="75000"/>
                  </a:schemeClr>
                </a:solidFill>
                <a:latin typeface="Avenir Light"/>
                <a:cs typeface="Avenir Light"/>
              </a:rPr>
              <a:t>Television</a:t>
            </a:r>
          </a:p>
          <a:p>
            <a:pPr marL="0" indent="0" algn="ctr">
              <a:buNone/>
            </a:pPr>
            <a:r>
              <a:rPr lang="en-US" sz="4000" dirty="0" smtClean="0">
                <a:solidFill>
                  <a:srgbClr val="0000FF"/>
                </a:solidFill>
                <a:latin typeface="Avenir Light"/>
                <a:cs typeface="Avenir Light"/>
              </a:rPr>
              <a:t>Couch</a:t>
            </a:r>
          </a:p>
          <a:p>
            <a:pPr marL="0" indent="0" algn="ctr">
              <a:buNone/>
            </a:pPr>
            <a:r>
              <a:rPr lang="en-US" sz="4000" dirty="0" smtClean="0">
                <a:solidFill>
                  <a:srgbClr val="FF0000"/>
                </a:solidFill>
                <a:latin typeface="Avenir Light"/>
                <a:cs typeface="Avenir Light"/>
              </a:rPr>
              <a:t>Remote</a:t>
            </a:r>
          </a:p>
          <a:p>
            <a:pPr marL="0" indent="0" algn="ctr">
              <a:buNone/>
            </a:pPr>
            <a:r>
              <a:rPr lang="en-US" sz="4000" dirty="0" smtClean="0">
                <a:solidFill>
                  <a:srgbClr val="008000"/>
                </a:solidFill>
                <a:latin typeface="Avenir Light"/>
                <a:cs typeface="Avenir Light"/>
              </a:rPr>
              <a:t>Pencil</a:t>
            </a:r>
          </a:p>
          <a:p>
            <a:pPr marL="0" indent="0" algn="ctr">
              <a:buNone/>
            </a:pPr>
            <a:r>
              <a:rPr lang="en-US" sz="4000" dirty="0" smtClean="0">
                <a:solidFill>
                  <a:srgbClr val="FFFF00"/>
                </a:solidFill>
                <a:latin typeface="Avenir Light"/>
                <a:cs typeface="Avenir Light"/>
              </a:rPr>
              <a:t>Computer</a:t>
            </a:r>
          </a:p>
          <a:p>
            <a:pPr marL="0" indent="0" algn="ctr">
              <a:buNone/>
            </a:pPr>
            <a:r>
              <a:rPr lang="en-US" sz="4000" dirty="0" smtClean="0">
                <a:solidFill>
                  <a:srgbClr val="660066"/>
                </a:solidFill>
                <a:latin typeface="Avenir Light"/>
                <a:cs typeface="Avenir Light"/>
              </a:rPr>
              <a:t>Paper</a:t>
            </a:r>
          </a:p>
          <a:p>
            <a:pPr marL="0" indent="0" algn="ctr">
              <a:buNone/>
            </a:pPr>
            <a:endParaRPr lang="en-US" sz="4000" dirty="0">
              <a:latin typeface="Avenir Light"/>
              <a:cs typeface="Avenir Light"/>
            </a:endParaRPr>
          </a:p>
        </p:txBody>
      </p:sp>
    </p:spTree>
    <p:extLst>
      <p:ext uri="{BB962C8B-B14F-4D97-AF65-F5344CB8AC3E}">
        <p14:creationId xmlns:p14="http://schemas.microsoft.com/office/powerpoint/2010/main" val="20820883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216996" y="793789"/>
            <a:ext cx="7103827" cy="1077218"/>
          </a:xfrm>
          <a:prstGeom prst="rect">
            <a:avLst/>
          </a:prstGeom>
          <a:noFill/>
        </p:spPr>
        <p:txBody>
          <a:bodyPr wrap="square" rtlCol="0">
            <a:spAutoFit/>
          </a:bodyPr>
          <a:lstStyle/>
          <a:p>
            <a:r>
              <a:rPr lang="en-US" sz="3200" dirty="0" smtClean="0">
                <a:solidFill>
                  <a:prstClr val="white"/>
                </a:solidFill>
                <a:latin typeface="Avenir Light"/>
                <a:cs typeface="Avenir Light"/>
              </a:rPr>
              <a:t>Say out loud the colors of the following words</a:t>
            </a:r>
            <a:r>
              <a:rPr lang="is-IS" sz="3200" dirty="0" smtClean="0">
                <a:solidFill>
                  <a:prstClr val="white"/>
                </a:solidFill>
                <a:latin typeface="Avenir Light"/>
                <a:cs typeface="Avenir Light"/>
              </a:rPr>
              <a:t>…</a:t>
            </a:r>
            <a:endParaRPr lang="en-US" sz="3200" dirty="0">
              <a:solidFill>
                <a:prstClr val="white"/>
              </a:solidFill>
              <a:latin typeface="Avenir Light"/>
              <a:cs typeface="Avenir Light"/>
            </a:endParaRPr>
          </a:p>
        </p:txBody>
      </p:sp>
    </p:spTree>
    <p:extLst>
      <p:ext uri="{BB962C8B-B14F-4D97-AF65-F5344CB8AC3E}">
        <p14:creationId xmlns:p14="http://schemas.microsoft.com/office/powerpoint/2010/main" val="4126520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1913" y="1023755"/>
            <a:ext cx="8229600" cy="5089616"/>
          </a:xfrm>
        </p:spPr>
        <p:txBody>
          <a:bodyPr>
            <a:normAutofit/>
          </a:bodyPr>
          <a:lstStyle/>
          <a:p>
            <a:pPr marL="0" indent="0" algn="ctr">
              <a:buNone/>
            </a:pPr>
            <a:r>
              <a:rPr lang="en-US" sz="4000" smtClean="0">
                <a:solidFill>
                  <a:srgbClr val="FF0000"/>
                </a:solidFill>
                <a:latin typeface="Avenir Light"/>
                <a:cs typeface="Avenir Light"/>
              </a:rPr>
              <a:t> Green</a:t>
            </a:r>
            <a:r>
              <a:rPr lang="en-US" sz="4000" dirty="0" smtClean="0">
                <a:solidFill>
                  <a:srgbClr val="660066"/>
                </a:solidFill>
                <a:latin typeface="Avenir Light"/>
                <a:cs typeface="Avenir Light"/>
              </a:rPr>
              <a:t>	</a:t>
            </a:r>
          </a:p>
          <a:p>
            <a:pPr marL="0" indent="0" algn="ctr">
              <a:buNone/>
            </a:pPr>
            <a:r>
              <a:rPr lang="en-US" sz="4000" dirty="0" smtClean="0">
                <a:solidFill>
                  <a:srgbClr val="008000"/>
                </a:solidFill>
                <a:latin typeface="Avenir Light"/>
                <a:cs typeface="Avenir Light"/>
              </a:rPr>
              <a:t>Yellow</a:t>
            </a:r>
          </a:p>
          <a:p>
            <a:pPr marL="0" indent="0" algn="ctr">
              <a:buNone/>
            </a:pPr>
            <a:r>
              <a:rPr lang="en-US" sz="4000" dirty="0" smtClean="0">
                <a:solidFill>
                  <a:srgbClr val="0000FF"/>
                </a:solidFill>
                <a:latin typeface="Avenir Light"/>
                <a:cs typeface="Avenir Light"/>
              </a:rPr>
              <a:t>Red</a:t>
            </a:r>
          </a:p>
          <a:p>
            <a:pPr marL="0" indent="0" algn="ctr">
              <a:buNone/>
            </a:pPr>
            <a:r>
              <a:rPr lang="en-US" sz="4000" dirty="0" smtClean="0">
                <a:solidFill>
                  <a:schemeClr val="accent6">
                    <a:lumMod val="75000"/>
                  </a:schemeClr>
                </a:solidFill>
                <a:latin typeface="Avenir Light"/>
                <a:cs typeface="Avenir Light"/>
              </a:rPr>
              <a:t>Purple</a:t>
            </a:r>
          </a:p>
          <a:p>
            <a:pPr marL="0" indent="0" algn="ctr">
              <a:buNone/>
            </a:pPr>
            <a:r>
              <a:rPr lang="en-US" sz="4000" dirty="0" smtClean="0">
                <a:solidFill>
                  <a:srgbClr val="FFFF00"/>
                </a:solidFill>
                <a:latin typeface="Avenir Light"/>
                <a:cs typeface="Avenir Light"/>
              </a:rPr>
              <a:t>Orange</a:t>
            </a:r>
          </a:p>
          <a:p>
            <a:pPr marL="0" indent="0" algn="ctr">
              <a:buNone/>
            </a:pPr>
            <a:r>
              <a:rPr lang="en-US" sz="4000" dirty="0" smtClean="0">
                <a:solidFill>
                  <a:srgbClr val="660066"/>
                </a:solidFill>
                <a:latin typeface="Avenir Light"/>
                <a:cs typeface="Avenir Light"/>
              </a:rPr>
              <a:t>Blue</a:t>
            </a:r>
          </a:p>
          <a:p>
            <a:pPr marL="0" indent="0" algn="ctr">
              <a:buNone/>
            </a:pPr>
            <a:endParaRPr lang="en-US" sz="4000" dirty="0">
              <a:latin typeface="Avenir Light"/>
              <a:cs typeface="Avenir Light"/>
            </a:endParaRPr>
          </a:p>
        </p:txBody>
      </p:sp>
      <p:sp>
        <p:nvSpPr>
          <p:cNvPr id="4" name="TextBox 3"/>
          <p:cNvSpPr txBox="1"/>
          <p:nvPr/>
        </p:nvSpPr>
        <p:spPr>
          <a:xfrm>
            <a:off x="5670601" y="6101014"/>
            <a:ext cx="3142563" cy="584776"/>
          </a:xfrm>
          <a:prstGeom prst="rect">
            <a:avLst/>
          </a:prstGeom>
          <a:noFill/>
        </p:spPr>
        <p:txBody>
          <a:bodyPr wrap="none" rtlCol="0">
            <a:spAutoFit/>
          </a:bodyPr>
          <a:lstStyle/>
          <a:p>
            <a:r>
              <a:rPr lang="en-US" sz="3200" dirty="0" smtClean="0">
                <a:solidFill>
                  <a:prstClr val="white"/>
                </a:solidFill>
                <a:latin typeface="Avenir Light"/>
                <a:cs typeface="Avenir Light"/>
              </a:rPr>
              <a:t>INTERFERENCE</a:t>
            </a:r>
            <a:endParaRPr lang="en-US" sz="3200" dirty="0">
              <a:solidFill>
                <a:prstClr val="white"/>
              </a:solidFill>
              <a:latin typeface="Avenir Light"/>
              <a:cs typeface="Avenir Light"/>
            </a:endParaRPr>
          </a:p>
        </p:txBody>
      </p:sp>
    </p:spTree>
    <p:extLst>
      <p:ext uri="{BB962C8B-B14F-4D97-AF65-F5344CB8AC3E}">
        <p14:creationId xmlns:p14="http://schemas.microsoft.com/office/powerpoint/2010/main" val="121904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216996" y="793789"/>
            <a:ext cx="7103827" cy="1077218"/>
          </a:xfrm>
          <a:prstGeom prst="rect">
            <a:avLst/>
          </a:prstGeom>
          <a:noFill/>
        </p:spPr>
        <p:txBody>
          <a:bodyPr wrap="square" rtlCol="0">
            <a:spAutoFit/>
          </a:bodyPr>
          <a:lstStyle/>
          <a:p>
            <a:r>
              <a:rPr lang="en-US" sz="3200" dirty="0" smtClean="0">
                <a:solidFill>
                  <a:prstClr val="white"/>
                </a:solidFill>
                <a:latin typeface="Avenir Light"/>
                <a:cs typeface="Avenir Light"/>
              </a:rPr>
              <a:t>Say out loud the colors of the following words</a:t>
            </a:r>
            <a:r>
              <a:rPr lang="is-IS" sz="3200" dirty="0" smtClean="0">
                <a:solidFill>
                  <a:prstClr val="white"/>
                </a:solidFill>
                <a:latin typeface="Avenir Light"/>
                <a:cs typeface="Avenir Light"/>
              </a:rPr>
              <a:t>…</a:t>
            </a:r>
            <a:endParaRPr lang="en-US" sz="3200" dirty="0">
              <a:solidFill>
                <a:prstClr val="white"/>
              </a:solidFill>
              <a:latin typeface="Avenir Light"/>
              <a:cs typeface="Avenir Light"/>
            </a:endParaRPr>
          </a:p>
        </p:txBody>
      </p:sp>
    </p:spTree>
    <p:extLst>
      <p:ext uri="{BB962C8B-B14F-4D97-AF65-F5344CB8AC3E}">
        <p14:creationId xmlns:p14="http://schemas.microsoft.com/office/powerpoint/2010/main" val="15406174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36548"/>
            <a:ext cx="8229600" cy="5089616"/>
          </a:xfrm>
        </p:spPr>
        <p:txBody>
          <a:bodyPr>
            <a:normAutofit/>
          </a:bodyPr>
          <a:lstStyle/>
          <a:p>
            <a:pPr marL="0" indent="0" algn="ctr">
              <a:buNone/>
            </a:pPr>
            <a:r>
              <a:rPr lang="en-US" sz="4000" dirty="0" smtClean="0">
                <a:solidFill>
                  <a:srgbClr val="FF0000"/>
                </a:solidFill>
                <a:latin typeface="Avenir Light"/>
                <a:cs typeface="Avenir Light"/>
              </a:rPr>
              <a:t>Red</a:t>
            </a:r>
            <a:r>
              <a:rPr lang="en-US" sz="4000" dirty="0" smtClean="0">
                <a:solidFill>
                  <a:srgbClr val="660066"/>
                </a:solidFill>
                <a:latin typeface="Avenir Light"/>
                <a:cs typeface="Avenir Light"/>
              </a:rPr>
              <a:t>	</a:t>
            </a:r>
          </a:p>
          <a:p>
            <a:pPr marL="0" indent="0" algn="ctr">
              <a:buNone/>
            </a:pPr>
            <a:r>
              <a:rPr lang="en-US" sz="4000" dirty="0" smtClean="0">
                <a:solidFill>
                  <a:srgbClr val="008000"/>
                </a:solidFill>
                <a:latin typeface="Avenir Light"/>
                <a:cs typeface="Avenir Light"/>
              </a:rPr>
              <a:t>Green</a:t>
            </a:r>
          </a:p>
          <a:p>
            <a:pPr marL="0" indent="0" algn="ctr">
              <a:buNone/>
            </a:pPr>
            <a:r>
              <a:rPr lang="en-US" sz="4000" dirty="0" smtClean="0">
                <a:solidFill>
                  <a:srgbClr val="0000FF"/>
                </a:solidFill>
                <a:latin typeface="Avenir Light"/>
                <a:cs typeface="Avenir Light"/>
              </a:rPr>
              <a:t>Blue</a:t>
            </a:r>
          </a:p>
          <a:p>
            <a:pPr marL="0" indent="0" algn="ctr">
              <a:buNone/>
            </a:pPr>
            <a:r>
              <a:rPr lang="en-US" sz="4000" dirty="0" smtClean="0">
                <a:solidFill>
                  <a:schemeClr val="accent6">
                    <a:lumMod val="75000"/>
                  </a:schemeClr>
                </a:solidFill>
                <a:latin typeface="Avenir Light"/>
                <a:cs typeface="Avenir Light"/>
              </a:rPr>
              <a:t>Orange</a:t>
            </a:r>
          </a:p>
          <a:p>
            <a:pPr marL="0" indent="0" algn="ctr">
              <a:buNone/>
            </a:pPr>
            <a:r>
              <a:rPr lang="en-US" sz="4000" dirty="0" smtClean="0">
                <a:solidFill>
                  <a:srgbClr val="FFFF00"/>
                </a:solidFill>
                <a:latin typeface="Avenir Light"/>
                <a:cs typeface="Avenir Light"/>
              </a:rPr>
              <a:t>Yellow</a:t>
            </a:r>
          </a:p>
          <a:p>
            <a:pPr marL="0" indent="0" algn="ctr">
              <a:buNone/>
            </a:pPr>
            <a:r>
              <a:rPr lang="en-US" sz="4000" dirty="0" smtClean="0">
                <a:solidFill>
                  <a:srgbClr val="660066"/>
                </a:solidFill>
                <a:latin typeface="Avenir Light"/>
                <a:cs typeface="Avenir Light"/>
              </a:rPr>
              <a:t>Purple</a:t>
            </a:r>
          </a:p>
          <a:p>
            <a:pPr marL="0" indent="0" algn="ctr">
              <a:buNone/>
            </a:pPr>
            <a:endParaRPr lang="en-US" sz="4000" dirty="0">
              <a:latin typeface="Avenir Light"/>
              <a:cs typeface="Avenir Light"/>
            </a:endParaRPr>
          </a:p>
        </p:txBody>
      </p:sp>
    </p:spTree>
    <p:extLst>
      <p:ext uri="{BB962C8B-B14F-4D97-AF65-F5344CB8AC3E}">
        <p14:creationId xmlns:p14="http://schemas.microsoft.com/office/powerpoint/2010/main" val="9477385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216996" y="793789"/>
            <a:ext cx="7103827" cy="1077218"/>
          </a:xfrm>
          <a:prstGeom prst="rect">
            <a:avLst/>
          </a:prstGeom>
          <a:noFill/>
        </p:spPr>
        <p:txBody>
          <a:bodyPr wrap="square" rtlCol="0">
            <a:spAutoFit/>
          </a:bodyPr>
          <a:lstStyle/>
          <a:p>
            <a:r>
              <a:rPr lang="en-US" sz="3200" dirty="0" smtClean="0">
                <a:solidFill>
                  <a:prstClr val="white"/>
                </a:solidFill>
                <a:latin typeface="Avenir Light"/>
                <a:cs typeface="Avenir Light"/>
              </a:rPr>
              <a:t>Say out loud the colors of the following words</a:t>
            </a:r>
            <a:r>
              <a:rPr lang="is-IS" sz="3200" dirty="0" smtClean="0">
                <a:solidFill>
                  <a:prstClr val="white"/>
                </a:solidFill>
                <a:latin typeface="Avenir Light"/>
                <a:cs typeface="Avenir Light"/>
              </a:rPr>
              <a:t>…</a:t>
            </a:r>
            <a:endParaRPr lang="en-US" sz="3200" dirty="0">
              <a:solidFill>
                <a:prstClr val="white"/>
              </a:solidFill>
              <a:latin typeface="Avenir Light"/>
              <a:cs typeface="Avenir Light"/>
            </a:endParaRPr>
          </a:p>
        </p:txBody>
      </p:sp>
    </p:spTree>
    <p:extLst>
      <p:ext uri="{BB962C8B-B14F-4D97-AF65-F5344CB8AC3E}">
        <p14:creationId xmlns:p14="http://schemas.microsoft.com/office/powerpoint/2010/main" val="7550286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36548"/>
            <a:ext cx="8229600" cy="5089616"/>
          </a:xfrm>
        </p:spPr>
        <p:txBody>
          <a:bodyPr>
            <a:normAutofit/>
          </a:bodyPr>
          <a:lstStyle/>
          <a:p>
            <a:pPr marL="0" indent="0" algn="ctr">
              <a:buNone/>
            </a:pPr>
            <a:r>
              <a:rPr lang="en-US" sz="4000" dirty="0" smtClean="0">
                <a:solidFill>
                  <a:srgbClr val="FFFF00"/>
                </a:solidFill>
                <a:latin typeface="Avenir Light"/>
                <a:cs typeface="Avenir Light"/>
              </a:rPr>
              <a:t>Banana</a:t>
            </a:r>
          </a:p>
          <a:p>
            <a:pPr marL="0" indent="0" algn="ctr">
              <a:buNone/>
            </a:pPr>
            <a:r>
              <a:rPr lang="en-US" sz="4000" dirty="0" smtClean="0">
                <a:solidFill>
                  <a:srgbClr val="FF0000"/>
                </a:solidFill>
                <a:latin typeface="Avenir Light"/>
                <a:cs typeface="Avenir Light"/>
              </a:rPr>
              <a:t>Apple</a:t>
            </a:r>
          </a:p>
          <a:p>
            <a:pPr marL="0" indent="0" algn="ctr">
              <a:buNone/>
            </a:pPr>
            <a:r>
              <a:rPr lang="en-US" sz="4000" dirty="0" smtClean="0">
                <a:solidFill>
                  <a:schemeClr val="accent4">
                    <a:lumMod val="75000"/>
                  </a:schemeClr>
                </a:solidFill>
                <a:latin typeface="Avenir Light"/>
                <a:cs typeface="Avenir Light"/>
              </a:rPr>
              <a:t>Grape </a:t>
            </a:r>
          </a:p>
          <a:p>
            <a:pPr marL="0" indent="0" algn="ctr">
              <a:buNone/>
            </a:pPr>
            <a:r>
              <a:rPr lang="en-US" sz="4000" dirty="0" smtClean="0">
                <a:solidFill>
                  <a:srgbClr val="008000"/>
                </a:solidFill>
                <a:latin typeface="Avenir Light"/>
                <a:cs typeface="Avenir Light"/>
              </a:rPr>
              <a:t>Pear</a:t>
            </a:r>
          </a:p>
          <a:p>
            <a:pPr marL="0" indent="0" algn="ctr">
              <a:buNone/>
            </a:pPr>
            <a:r>
              <a:rPr lang="en-US" sz="4000" dirty="0" smtClean="0">
                <a:solidFill>
                  <a:srgbClr val="FF6600"/>
                </a:solidFill>
                <a:latin typeface="Avenir Light"/>
                <a:cs typeface="Avenir Light"/>
              </a:rPr>
              <a:t>Orange</a:t>
            </a:r>
          </a:p>
          <a:p>
            <a:pPr marL="0" indent="0" algn="ctr">
              <a:buNone/>
            </a:pPr>
            <a:r>
              <a:rPr lang="en-US" sz="4000" dirty="0" smtClean="0">
                <a:solidFill>
                  <a:srgbClr val="0000FF"/>
                </a:solidFill>
                <a:latin typeface="Avenir Light"/>
                <a:cs typeface="Avenir Light"/>
              </a:rPr>
              <a:t>Blueberry</a:t>
            </a:r>
          </a:p>
          <a:p>
            <a:pPr marL="0" indent="0" algn="ctr">
              <a:buNone/>
            </a:pPr>
            <a:endParaRPr lang="en-US" sz="4000" dirty="0">
              <a:latin typeface="Avenir Light"/>
              <a:cs typeface="Avenir Light"/>
            </a:endParaRPr>
          </a:p>
        </p:txBody>
      </p:sp>
      <p:sp>
        <p:nvSpPr>
          <p:cNvPr id="4" name="TextBox 3"/>
          <p:cNvSpPr txBox="1"/>
          <p:nvPr/>
        </p:nvSpPr>
        <p:spPr>
          <a:xfrm>
            <a:off x="3523248" y="5833776"/>
            <a:ext cx="5620752" cy="584776"/>
          </a:xfrm>
          <a:prstGeom prst="rect">
            <a:avLst/>
          </a:prstGeom>
          <a:noFill/>
        </p:spPr>
        <p:txBody>
          <a:bodyPr wrap="none" rtlCol="0">
            <a:spAutoFit/>
          </a:bodyPr>
          <a:lstStyle/>
          <a:p>
            <a:r>
              <a:rPr lang="en-US" sz="3200" dirty="0" smtClean="0">
                <a:solidFill>
                  <a:prstClr val="white"/>
                </a:solidFill>
                <a:latin typeface="Avenir Light"/>
                <a:cs typeface="Avenir Light"/>
              </a:rPr>
              <a:t>Reasoning + Perception Align</a:t>
            </a:r>
            <a:endParaRPr lang="en-US" sz="3200" dirty="0">
              <a:solidFill>
                <a:prstClr val="white"/>
              </a:solidFill>
              <a:latin typeface="Avenir Light"/>
              <a:cs typeface="Avenir Light"/>
            </a:endParaRPr>
          </a:p>
        </p:txBody>
      </p:sp>
      <p:sp>
        <p:nvSpPr>
          <p:cNvPr id="5" name="TextBox 4"/>
          <p:cNvSpPr txBox="1"/>
          <p:nvPr/>
        </p:nvSpPr>
        <p:spPr>
          <a:xfrm>
            <a:off x="6567130" y="6273225"/>
            <a:ext cx="1934889" cy="584775"/>
          </a:xfrm>
          <a:prstGeom prst="rect">
            <a:avLst/>
          </a:prstGeom>
          <a:noFill/>
        </p:spPr>
        <p:txBody>
          <a:bodyPr wrap="none" rtlCol="0">
            <a:spAutoFit/>
          </a:bodyPr>
          <a:lstStyle/>
          <a:p>
            <a:r>
              <a:rPr lang="en-US" sz="3200" i="1" dirty="0" smtClean="0">
                <a:solidFill>
                  <a:prstClr val="white"/>
                </a:solidFill>
                <a:latin typeface="Avenir Light"/>
                <a:cs typeface="Avenir Light"/>
              </a:rPr>
              <a:t>It’s faster!</a:t>
            </a:r>
            <a:endParaRPr lang="en-US" sz="3200" i="1" dirty="0">
              <a:solidFill>
                <a:prstClr val="white"/>
              </a:solidFill>
              <a:latin typeface="Avenir Light"/>
              <a:cs typeface="Avenir Light"/>
            </a:endParaRPr>
          </a:p>
        </p:txBody>
      </p:sp>
    </p:spTree>
    <p:extLst>
      <p:ext uri="{BB962C8B-B14F-4D97-AF65-F5344CB8AC3E}">
        <p14:creationId xmlns:p14="http://schemas.microsoft.com/office/powerpoint/2010/main" val="28502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Long-term Memory</a:t>
            </a:r>
            <a:endParaRPr lang="en-US" dirty="0">
              <a:latin typeface="Avenir Light"/>
              <a:cs typeface="Avenir Light"/>
            </a:endParaRPr>
          </a:p>
        </p:txBody>
      </p:sp>
      <p:pic>
        <p:nvPicPr>
          <p:cNvPr id="3" name="Picture 2" descr="Screen Shot 2016-02-16 at 9.52.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5220567"/>
          </a:xfrm>
          <a:prstGeom prst="rect">
            <a:avLst/>
          </a:prstGeom>
        </p:spPr>
      </p:pic>
      <p:sp>
        <p:nvSpPr>
          <p:cNvPr id="4" name="Rectangle 3"/>
          <p:cNvSpPr/>
          <p:nvPr/>
        </p:nvSpPr>
        <p:spPr>
          <a:xfrm>
            <a:off x="1943100" y="1422400"/>
            <a:ext cx="5003800" cy="698500"/>
          </a:xfrm>
          <a:prstGeom prst="rect">
            <a:avLst/>
          </a:prstGeom>
          <a:noFill/>
          <a:ln w="762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866095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Long-term Memory</a:t>
            </a:r>
            <a:endParaRPr lang="en-US" dirty="0">
              <a:latin typeface="Avenir Light"/>
              <a:cs typeface="Avenir Light"/>
            </a:endParaRPr>
          </a:p>
        </p:txBody>
      </p:sp>
      <p:pic>
        <p:nvPicPr>
          <p:cNvPr id="5" name="Picture 4" descr="memory_typ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6700"/>
            <a:ext cx="5080000" cy="4699000"/>
          </a:xfrm>
          <a:prstGeom prst="rect">
            <a:avLst/>
          </a:prstGeom>
        </p:spPr>
      </p:pic>
      <p:sp>
        <p:nvSpPr>
          <p:cNvPr id="7" name="TextBox 6"/>
          <p:cNvSpPr txBox="1"/>
          <p:nvPr/>
        </p:nvSpPr>
        <p:spPr>
          <a:xfrm>
            <a:off x="5537200" y="1682065"/>
            <a:ext cx="3149600" cy="707886"/>
          </a:xfrm>
          <a:prstGeom prst="rect">
            <a:avLst/>
          </a:prstGeom>
          <a:noFill/>
        </p:spPr>
        <p:txBody>
          <a:bodyPr wrap="square" rtlCol="0">
            <a:spAutoFit/>
          </a:bodyPr>
          <a:lstStyle/>
          <a:p>
            <a:r>
              <a:rPr lang="en-US" sz="2000" dirty="0" smtClean="0">
                <a:solidFill>
                  <a:prstClr val="black"/>
                </a:solidFill>
                <a:latin typeface="Avenir Light"/>
                <a:cs typeface="Avenir Light"/>
              </a:rPr>
              <a:t>If you thought it was complicated before</a:t>
            </a:r>
            <a:r>
              <a:rPr lang="is-IS" sz="2000" dirty="0" smtClean="0">
                <a:solidFill>
                  <a:prstClr val="black"/>
                </a:solidFill>
                <a:latin typeface="Avenir Light"/>
                <a:cs typeface="Avenir Light"/>
              </a:rPr>
              <a:t>…</a:t>
            </a:r>
            <a:endParaRPr lang="en-US" sz="2000" dirty="0">
              <a:solidFill>
                <a:prstClr val="black"/>
              </a:solidFill>
              <a:latin typeface="Avenir Light"/>
              <a:cs typeface="Avenir Light"/>
            </a:endParaRPr>
          </a:p>
        </p:txBody>
      </p:sp>
      <p:sp>
        <p:nvSpPr>
          <p:cNvPr id="8" name="TextBox 7"/>
          <p:cNvSpPr txBox="1"/>
          <p:nvPr/>
        </p:nvSpPr>
        <p:spPr>
          <a:xfrm>
            <a:off x="5435600" y="2840910"/>
            <a:ext cx="3149600" cy="400110"/>
          </a:xfrm>
          <a:prstGeom prst="rect">
            <a:avLst/>
          </a:prstGeom>
          <a:noFill/>
        </p:spPr>
        <p:txBody>
          <a:bodyPr wrap="square" rtlCol="0">
            <a:spAutoFit/>
          </a:bodyPr>
          <a:lstStyle/>
          <a:p>
            <a:r>
              <a:rPr lang="en-US" sz="2000" dirty="0" smtClean="0">
                <a:solidFill>
                  <a:srgbClr val="E46C0A"/>
                </a:solidFill>
                <a:latin typeface="Avenir Light"/>
                <a:cs typeface="Avenir Light"/>
              </a:rPr>
              <a:t>Capacity: </a:t>
            </a:r>
            <a:r>
              <a:rPr lang="en-US" sz="2000" dirty="0" smtClean="0">
                <a:solidFill>
                  <a:prstClr val="black"/>
                </a:solidFill>
                <a:latin typeface="Avenir Light"/>
                <a:cs typeface="Avenir Light"/>
              </a:rPr>
              <a:t>Unlimited </a:t>
            </a:r>
            <a:endParaRPr lang="en-US" sz="2000" dirty="0">
              <a:solidFill>
                <a:prstClr val="black"/>
              </a:solidFill>
              <a:latin typeface="Avenir Light"/>
              <a:cs typeface="Avenir Light"/>
            </a:endParaRPr>
          </a:p>
        </p:txBody>
      </p:sp>
      <p:sp>
        <p:nvSpPr>
          <p:cNvPr id="9" name="TextBox 8"/>
          <p:cNvSpPr txBox="1"/>
          <p:nvPr/>
        </p:nvSpPr>
        <p:spPr>
          <a:xfrm>
            <a:off x="5448300" y="3402110"/>
            <a:ext cx="3149600" cy="400110"/>
          </a:xfrm>
          <a:prstGeom prst="rect">
            <a:avLst/>
          </a:prstGeom>
          <a:noFill/>
        </p:spPr>
        <p:txBody>
          <a:bodyPr wrap="square" rtlCol="0">
            <a:spAutoFit/>
          </a:bodyPr>
          <a:lstStyle/>
          <a:p>
            <a:r>
              <a:rPr lang="en-US" sz="2000" dirty="0" smtClean="0">
                <a:solidFill>
                  <a:srgbClr val="E46C0A"/>
                </a:solidFill>
                <a:latin typeface="Avenir Light"/>
                <a:cs typeface="Avenir Light"/>
              </a:rPr>
              <a:t>Decay: </a:t>
            </a:r>
            <a:r>
              <a:rPr lang="en-US" sz="2000" dirty="0" smtClean="0">
                <a:solidFill>
                  <a:prstClr val="black"/>
                </a:solidFill>
                <a:latin typeface="Avenir Light"/>
                <a:cs typeface="Avenir Light"/>
              </a:rPr>
              <a:t>Years - Lifetime</a:t>
            </a:r>
            <a:endParaRPr lang="en-US" sz="2000" dirty="0">
              <a:solidFill>
                <a:prstClr val="black"/>
              </a:solidFill>
              <a:latin typeface="Avenir Light"/>
              <a:cs typeface="Avenir Light"/>
            </a:endParaRPr>
          </a:p>
        </p:txBody>
      </p:sp>
      <p:sp>
        <p:nvSpPr>
          <p:cNvPr id="10" name="TextBox 9"/>
          <p:cNvSpPr txBox="1"/>
          <p:nvPr/>
        </p:nvSpPr>
        <p:spPr>
          <a:xfrm>
            <a:off x="5461000" y="3903820"/>
            <a:ext cx="3378200" cy="400110"/>
          </a:xfrm>
          <a:prstGeom prst="rect">
            <a:avLst/>
          </a:prstGeom>
          <a:noFill/>
        </p:spPr>
        <p:txBody>
          <a:bodyPr wrap="square" rtlCol="0">
            <a:spAutoFit/>
          </a:bodyPr>
          <a:lstStyle/>
          <a:p>
            <a:r>
              <a:rPr lang="en-US" sz="2000" dirty="0" smtClean="0">
                <a:solidFill>
                  <a:srgbClr val="E46C0A"/>
                </a:solidFill>
                <a:latin typeface="Avenir Light"/>
                <a:cs typeface="Avenir Light"/>
              </a:rPr>
              <a:t>Access: </a:t>
            </a:r>
            <a:r>
              <a:rPr lang="en-US" sz="2000" dirty="0" smtClean="0">
                <a:solidFill>
                  <a:prstClr val="black"/>
                </a:solidFill>
                <a:latin typeface="Avenir Light"/>
                <a:cs typeface="Avenir Light"/>
              </a:rPr>
              <a:t>Slow: ~100 </a:t>
            </a:r>
            <a:r>
              <a:rPr lang="en-US" sz="2000" dirty="0" err="1" smtClean="0">
                <a:solidFill>
                  <a:prstClr val="black"/>
                </a:solidFill>
                <a:latin typeface="Avenir Light"/>
                <a:cs typeface="Avenir Light"/>
              </a:rPr>
              <a:t>ms</a:t>
            </a:r>
            <a:endParaRPr lang="en-US" sz="2000" dirty="0">
              <a:solidFill>
                <a:prstClr val="black"/>
              </a:solidFill>
              <a:latin typeface="Avenir Light"/>
              <a:cs typeface="Avenir Light"/>
            </a:endParaRPr>
          </a:p>
        </p:txBody>
      </p:sp>
      <p:sp>
        <p:nvSpPr>
          <p:cNvPr id="11" name="TextBox 10"/>
          <p:cNvSpPr txBox="1"/>
          <p:nvPr/>
        </p:nvSpPr>
        <p:spPr>
          <a:xfrm>
            <a:off x="6413500" y="4367310"/>
            <a:ext cx="3378200" cy="400110"/>
          </a:xfrm>
          <a:prstGeom prst="rect">
            <a:avLst/>
          </a:prstGeom>
          <a:noFill/>
        </p:spPr>
        <p:txBody>
          <a:bodyPr wrap="square" rtlCol="0">
            <a:spAutoFit/>
          </a:bodyPr>
          <a:lstStyle/>
          <a:p>
            <a:r>
              <a:rPr lang="en-US" sz="2000" dirty="0" smtClean="0">
                <a:solidFill>
                  <a:prstClr val="black"/>
                </a:solidFill>
                <a:latin typeface="Avenir Light"/>
                <a:cs typeface="Avenir Light"/>
              </a:rPr>
              <a:t>Unreliable</a:t>
            </a:r>
            <a:endParaRPr lang="en-US" sz="2000" dirty="0">
              <a:solidFill>
                <a:prstClr val="black"/>
              </a:solidFill>
              <a:latin typeface="Avenir Light"/>
              <a:cs typeface="Avenir Light"/>
            </a:endParaRPr>
          </a:p>
        </p:txBody>
      </p:sp>
    </p:spTree>
    <p:extLst>
      <p:ext uri="{BB962C8B-B14F-4D97-AF65-F5344CB8AC3E}">
        <p14:creationId xmlns:p14="http://schemas.microsoft.com/office/powerpoint/2010/main" val="84253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Designing for Memory?</a:t>
            </a:r>
            <a:endParaRPr lang="en-US" dirty="0">
              <a:latin typeface="Avenir Light"/>
              <a:cs typeface="Avenir Light"/>
            </a:endParaRPr>
          </a:p>
        </p:txBody>
      </p:sp>
      <p:pic>
        <p:nvPicPr>
          <p:cNvPr id="3" name="Picture 2" descr="Screen Shot 2016-02-16 at 9.52.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5220567"/>
          </a:xfrm>
          <a:prstGeom prst="rect">
            <a:avLst/>
          </a:prstGeom>
        </p:spPr>
      </p:pic>
    </p:spTree>
    <p:extLst>
      <p:ext uri="{BB962C8B-B14F-4D97-AF65-F5344CB8AC3E}">
        <p14:creationId xmlns:p14="http://schemas.microsoft.com/office/powerpoint/2010/main" val="20582104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Your Eyes</a:t>
            </a:r>
            <a:endParaRPr lang="en-US" dirty="0">
              <a:latin typeface="Avenir Light"/>
              <a:cs typeface="Avenir Light"/>
            </a:endParaRPr>
          </a:p>
        </p:txBody>
      </p:sp>
      <p:pic>
        <p:nvPicPr>
          <p:cNvPr id="4" name="Picture 3" descr="eyediagra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454" y="1417638"/>
            <a:ext cx="5715000" cy="4686300"/>
          </a:xfrm>
          <a:prstGeom prst="rect">
            <a:avLst/>
          </a:prstGeom>
        </p:spPr>
      </p:pic>
    </p:spTree>
    <p:extLst>
      <p:ext uri="{BB962C8B-B14F-4D97-AF65-F5344CB8AC3E}">
        <p14:creationId xmlns:p14="http://schemas.microsoft.com/office/powerpoint/2010/main" val="18295564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r>
              <a:rPr lang="en-US" sz="3600" dirty="0" smtClean="0">
                <a:latin typeface="Avenir Light"/>
                <a:cs typeface="Avenir Light"/>
              </a:rPr>
              <a:t>If you want people to remember</a:t>
            </a:r>
            <a:r>
              <a:rPr lang="is-IS" sz="3600" dirty="0" smtClean="0">
                <a:latin typeface="Avenir Light"/>
                <a:cs typeface="Avenir Light"/>
              </a:rPr>
              <a:t>…</a:t>
            </a:r>
            <a:endParaRPr lang="en-US" sz="3600" dirty="0">
              <a:latin typeface="Avenir Light"/>
              <a:cs typeface="Avenir Light"/>
            </a:endParaRPr>
          </a:p>
        </p:txBody>
      </p:sp>
    </p:spTree>
    <p:extLst>
      <p:ext uri="{BB962C8B-B14F-4D97-AF65-F5344CB8AC3E}">
        <p14:creationId xmlns:p14="http://schemas.microsoft.com/office/powerpoint/2010/main" val="6767834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r>
              <a:rPr lang="en-US" sz="3600" dirty="0" smtClean="0">
                <a:latin typeface="Avenir Light"/>
                <a:cs typeface="Avenir Light"/>
              </a:rPr>
              <a:t>If you want people to remember</a:t>
            </a:r>
            <a:r>
              <a:rPr lang="is-IS" sz="3600" dirty="0" smtClean="0">
                <a:latin typeface="Avenir Light"/>
                <a:cs typeface="Avenir Light"/>
              </a:rPr>
              <a:t>…</a:t>
            </a:r>
            <a:endParaRPr lang="en-US" sz="3600" dirty="0">
              <a:latin typeface="Avenir Light"/>
              <a:cs typeface="Avenir Light"/>
            </a:endParaRPr>
          </a:p>
        </p:txBody>
      </p:sp>
      <p:pic>
        <p:nvPicPr>
          <p:cNvPr id="2" name="Picture 1" descr="Screen Shot 2016-03-01 at 9.57.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900" y="1631950"/>
            <a:ext cx="3822700" cy="44577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595463" y="6348968"/>
            <a:ext cx="1475927" cy="369332"/>
          </a:xfrm>
          <a:prstGeom prst="rect">
            <a:avLst/>
          </a:prstGeom>
          <a:noFill/>
        </p:spPr>
        <p:txBody>
          <a:bodyPr wrap="none" rtlCol="0">
            <a:spAutoFit/>
          </a:bodyPr>
          <a:lstStyle/>
          <a:p>
            <a:r>
              <a:rPr lang="en-US" dirty="0" smtClean="0">
                <a:solidFill>
                  <a:prstClr val="black"/>
                </a:solidFill>
                <a:latin typeface="Avenir Light"/>
                <a:cs typeface="Avenir Light"/>
              </a:rPr>
              <a:t>Adding Tags</a:t>
            </a:r>
            <a:endParaRPr lang="en-US" dirty="0">
              <a:solidFill>
                <a:prstClr val="black"/>
              </a:solidFill>
              <a:latin typeface="Avenir Light"/>
              <a:cs typeface="Avenir Light"/>
            </a:endParaRPr>
          </a:p>
        </p:txBody>
      </p:sp>
      <p:sp>
        <p:nvSpPr>
          <p:cNvPr id="7" name="TextBox 6"/>
          <p:cNvSpPr txBox="1"/>
          <p:nvPr/>
        </p:nvSpPr>
        <p:spPr>
          <a:xfrm>
            <a:off x="1383419" y="1048306"/>
            <a:ext cx="5709255" cy="369332"/>
          </a:xfrm>
          <a:prstGeom prst="rect">
            <a:avLst/>
          </a:prstGeom>
          <a:noFill/>
        </p:spPr>
        <p:txBody>
          <a:bodyPr wrap="none" rtlCol="0">
            <a:spAutoFit/>
          </a:bodyPr>
          <a:lstStyle/>
          <a:p>
            <a:r>
              <a:rPr lang="en-US" i="1" dirty="0" smtClean="0">
                <a:solidFill>
                  <a:prstClr val="black"/>
                </a:solidFill>
                <a:latin typeface="Avenir Book" charset="0"/>
                <a:ea typeface="Avenir Book" charset="0"/>
                <a:cs typeface="Avenir Book" charset="0"/>
              </a:rPr>
              <a:t>Why is this tagging interface bad? It relies on RECALL</a:t>
            </a:r>
            <a:endParaRPr lang="en-US" i="1" dirty="0">
              <a:solidFill>
                <a:prstClr val="black"/>
              </a:solidFill>
              <a:latin typeface="Avenir Book" charset="0"/>
              <a:ea typeface="Avenir Book" charset="0"/>
              <a:cs typeface="Avenir Book" charset="0"/>
            </a:endParaRPr>
          </a:p>
        </p:txBody>
      </p:sp>
    </p:spTree>
    <p:extLst>
      <p:ext uri="{BB962C8B-B14F-4D97-AF65-F5344CB8AC3E}">
        <p14:creationId xmlns:p14="http://schemas.microsoft.com/office/powerpoint/2010/main" val="16254445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r>
              <a:rPr lang="en-US" sz="3600" dirty="0" smtClean="0">
                <a:latin typeface="Avenir Light"/>
                <a:cs typeface="Avenir Light"/>
              </a:rPr>
              <a:t>If you want people to remember</a:t>
            </a:r>
            <a:r>
              <a:rPr lang="is-IS" sz="3600" dirty="0" smtClean="0">
                <a:latin typeface="Avenir Light"/>
                <a:cs typeface="Avenir Light"/>
              </a:rPr>
              <a:t>…</a:t>
            </a:r>
            <a:endParaRPr lang="en-US" sz="3600" dirty="0">
              <a:latin typeface="Avenir Light"/>
              <a:cs typeface="Avenir Light"/>
            </a:endParaRPr>
          </a:p>
        </p:txBody>
      </p:sp>
      <p:pic>
        <p:nvPicPr>
          <p:cNvPr id="2" name="Picture 1" descr="foursqua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17638"/>
            <a:ext cx="7958263" cy="396965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34999" y="6050086"/>
            <a:ext cx="7513763" cy="600164"/>
          </a:xfrm>
          <a:prstGeom prst="rect">
            <a:avLst/>
          </a:prstGeom>
          <a:noFill/>
        </p:spPr>
        <p:txBody>
          <a:bodyPr wrap="square" rtlCol="0">
            <a:spAutoFit/>
          </a:bodyPr>
          <a:lstStyle/>
          <a:p>
            <a:r>
              <a:rPr lang="en-US" sz="3300" dirty="0" smtClean="0">
                <a:solidFill>
                  <a:prstClr val="black"/>
                </a:solidFill>
                <a:latin typeface="Avenir Light"/>
                <a:cs typeface="Avenir Light"/>
              </a:rPr>
              <a:t>Use </a:t>
            </a:r>
            <a:r>
              <a:rPr lang="en-US" sz="3300" dirty="0" smtClean="0">
                <a:solidFill>
                  <a:srgbClr val="F79646">
                    <a:lumMod val="75000"/>
                  </a:srgbClr>
                </a:solidFill>
                <a:latin typeface="Avenir Light"/>
                <a:cs typeface="Avenir Light"/>
              </a:rPr>
              <a:t>RECOGNITION </a:t>
            </a:r>
            <a:r>
              <a:rPr lang="en-US" sz="3300" dirty="0" smtClean="0">
                <a:solidFill>
                  <a:prstClr val="black"/>
                </a:solidFill>
                <a:latin typeface="Avenir Light"/>
                <a:cs typeface="Avenir Light"/>
              </a:rPr>
              <a:t>not </a:t>
            </a:r>
            <a:r>
              <a:rPr lang="en-US" sz="3300" dirty="0" smtClean="0">
                <a:solidFill>
                  <a:srgbClr val="E46C0A"/>
                </a:solidFill>
                <a:latin typeface="Avenir Light"/>
                <a:cs typeface="Avenir Light"/>
              </a:rPr>
              <a:t>RECALL</a:t>
            </a:r>
            <a:endParaRPr lang="en-US" sz="3300" dirty="0">
              <a:solidFill>
                <a:srgbClr val="E46C0A"/>
              </a:solidFill>
              <a:latin typeface="Avenir Light"/>
              <a:cs typeface="Avenir Light"/>
            </a:endParaRPr>
          </a:p>
        </p:txBody>
      </p:sp>
      <p:sp>
        <p:nvSpPr>
          <p:cNvPr id="6" name="TextBox 5"/>
          <p:cNvSpPr txBox="1"/>
          <p:nvPr/>
        </p:nvSpPr>
        <p:spPr>
          <a:xfrm>
            <a:off x="1640428" y="1048306"/>
            <a:ext cx="5863144" cy="369332"/>
          </a:xfrm>
          <a:prstGeom prst="rect">
            <a:avLst/>
          </a:prstGeom>
          <a:noFill/>
        </p:spPr>
        <p:txBody>
          <a:bodyPr wrap="none" rtlCol="0">
            <a:spAutoFit/>
          </a:bodyPr>
          <a:lstStyle/>
          <a:p>
            <a:r>
              <a:rPr lang="en-US" i="1" smtClean="0">
                <a:solidFill>
                  <a:prstClr val="black"/>
                </a:solidFill>
                <a:latin typeface="Avenir Book" charset="0"/>
                <a:ea typeface="Avenir Book" charset="0"/>
                <a:cs typeface="Avenir Book" charset="0"/>
              </a:rPr>
              <a:t>This is much better because it relies on RECOGNITION</a:t>
            </a:r>
            <a:endParaRPr lang="en-US" i="1" dirty="0">
              <a:solidFill>
                <a:prstClr val="black"/>
              </a:solidFill>
              <a:latin typeface="Avenir Book" charset="0"/>
              <a:ea typeface="Avenir Book" charset="0"/>
              <a:cs typeface="Avenir Book" charset="0"/>
            </a:endParaRPr>
          </a:p>
        </p:txBody>
      </p:sp>
    </p:spTree>
    <p:extLst>
      <p:ext uri="{BB962C8B-B14F-4D97-AF65-F5344CB8AC3E}">
        <p14:creationId xmlns:p14="http://schemas.microsoft.com/office/powerpoint/2010/main" val="7076834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PROGRESSIVE DISCLOSURE</a:t>
            </a:r>
            <a:endParaRPr lang="en-US" dirty="0">
              <a:latin typeface="Avenir Light"/>
              <a:cs typeface="Avenir Light"/>
            </a:endParaRPr>
          </a:p>
        </p:txBody>
      </p:sp>
      <p:pic>
        <p:nvPicPr>
          <p:cNvPr id="4" name="Picture 3" descr="Screen Shot 2016-03-01 at 4.37.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592" y="2130014"/>
            <a:ext cx="3644900" cy="261620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956308" y="1891578"/>
            <a:ext cx="3451700" cy="3046988"/>
          </a:xfrm>
          <a:prstGeom prst="rect">
            <a:avLst/>
          </a:prstGeom>
          <a:noFill/>
        </p:spPr>
        <p:txBody>
          <a:bodyPr wrap="square" rtlCol="0">
            <a:spAutoFit/>
          </a:bodyPr>
          <a:lstStyle/>
          <a:p>
            <a:r>
              <a:rPr lang="en-US" sz="2400" dirty="0" smtClean="0">
                <a:solidFill>
                  <a:prstClr val="black"/>
                </a:solidFill>
                <a:latin typeface="Avenir Light"/>
                <a:cs typeface="Avenir Light"/>
              </a:rPr>
              <a:t>Don’t use a giant menu with tons of options</a:t>
            </a:r>
          </a:p>
          <a:p>
            <a:endParaRPr lang="en-US" sz="2400" dirty="0" smtClean="0">
              <a:solidFill>
                <a:prstClr val="black"/>
              </a:solidFill>
              <a:latin typeface="Avenir Light"/>
              <a:cs typeface="Avenir Light"/>
            </a:endParaRPr>
          </a:p>
          <a:p>
            <a:r>
              <a:rPr lang="en-US" sz="2400" dirty="0" smtClean="0">
                <a:solidFill>
                  <a:prstClr val="black"/>
                </a:solidFill>
                <a:latin typeface="Avenir Light"/>
                <a:cs typeface="Avenir Light"/>
              </a:rPr>
              <a:t>Only show users a few IMPORTANT options. </a:t>
            </a:r>
          </a:p>
          <a:p>
            <a:endParaRPr lang="en-US" sz="2400" dirty="0">
              <a:solidFill>
                <a:prstClr val="black"/>
              </a:solidFill>
              <a:latin typeface="Avenir Light"/>
              <a:cs typeface="Avenir Light"/>
            </a:endParaRPr>
          </a:p>
          <a:p>
            <a:r>
              <a:rPr lang="en-US" sz="2400" dirty="0" smtClean="0">
                <a:solidFill>
                  <a:prstClr val="black"/>
                </a:solidFill>
                <a:latin typeface="Avenir Light"/>
                <a:cs typeface="Avenir Light"/>
              </a:rPr>
              <a:t>Offer a larger set of options on request. </a:t>
            </a:r>
          </a:p>
        </p:txBody>
      </p:sp>
      <p:sp>
        <p:nvSpPr>
          <p:cNvPr id="5" name="TextBox 4"/>
          <p:cNvSpPr txBox="1"/>
          <p:nvPr/>
        </p:nvSpPr>
        <p:spPr>
          <a:xfrm>
            <a:off x="1277625" y="5458590"/>
            <a:ext cx="6071735" cy="461665"/>
          </a:xfrm>
          <a:prstGeom prst="rect">
            <a:avLst/>
          </a:prstGeom>
          <a:noFill/>
        </p:spPr>
        <p:txBody>
          <a:bodyPr wrap="square" rtlCol="0">
            <a:spAutoFit/>
          </a:bodyPr>
          <a:lstStyle/>
          <a:p>
            <a:r>
              <a:rPr lang="en-US" sz="2400" dirty="0" smtClean="0">
                <a:solidFill>
                  <a:srgbClr val="E46C0A"/>
                </a:solidFill>
                <a:latin typeface="Avenir Light"/>
                <a:cs typeface="Avenir Light"/>
              </a:rPr>
              <a:t>Design tension: </a:t>
            </a:r>
            <a:r>
              <a:rPr lang="en-US" sz="2400" dirty="0" smtClean="0">
                <a:solidFill>
                  <a:prstClr val="black"/>
                </a:solidFill>
                <a:latin typeface="Avenir Light"/>
                <a:cs typeface="Avenir Light"/>
              </a:rPr>
              <a:t>POWER vs. SIMPLICITY </a:t>
            </a:r>
          </a:p>
        </p:txBody>
      </p:sp>
    </p:spTree>
    <p:extLst>
      <p:ext uri="{BB962C8B-B14F-4D97-AF65-F5344CB8AC3E}">
        <p14:creationId xmlns:p14="http://schemas.microsoft.com/office/powerpoint/2010/main" val="127071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VISUAL HIERARCHY</a:t>
            </a:r>
            <a:endParaRPr lang="en-US" dirty="0">
              <a:latin typeface="Avenir Light"/>
              <a:cs typeface="Avenir Light"/>
            </a:endParaRPr>
          </a:p>
        </p:txBody>
      </p:sp>
      <p:pic>
        <p:nvPicPr>
          <p:cNvPr id="5" name="Picture 4" descr="tumblr_kz69f7XQzA1qz8oh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50" y="1417638"/>
            <a:ext cx="4127500" cy="5080000"/>
          </a:xfrm>
          <a:prstGeom prst="rect">
            <a:avLst/>
          </a:prstGeom>
        </p:spPr>
      </p:pic>
      <p:sp>
        <p:nvSpPr>
          <p:cNvPr id="6" name="Title 1"/>
          <p:cNvSpPr txBox="1">
            <a:spLocks/>
          </p:cNvSpPr>
          <p:nvPr/>
        </p:nvSpPr>
        <p:spPr>
          <a:xfrm>
            <a:off x="4927600" y="2484438"/>
            <a:ext cx="4191000" cy="19605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prstClr val="black"/>
                </a:solidFill>
                <a:latin typeface="Avenir Light"/>
                <a:cs typeface="Avenir Light"/>
              </a:rPr>
              <a:t>Don’t make users remember the organization of your information. Show them.</a:t>
            </a:r>
            <a:endParaRPr lang="en-US" sz="2800" dirty="0">
              <a:solidFill>
                <a:prstClr val="black"/>
              </a:solidFill>
              <a:latin typeface="Avenir Light"/>
              <a:cs typeface="Avenir Light"/>
            </a:endParaRPr>
          </a:p>
        </p:txBody>
      </p:sp>
      <p:sp>
        <p:nvSpPr>
          <p:cNvPr id="7" name="TextBox 6"/>
          <p:cNvSpPr txBox="1"/>
          <p:nvPr/>
        </p:nvSpPr>
        <p:spPr>
          <a:xfrm>
            <a:off x="622300" y="6497638"/>
            <a:ext cx="3749744" cy="261610"/>
          </a:xfrm>
          <a:prstGeom prst="rect">
            <a:avLst/>
          </a:prstGeom>
          <a:noFill/>
        </p:spPr>
        <p:txBody>
          <a:bodyPr wrap="none" rtlCol="0">
            <a:spAutoFit/>
          </a:bodyPr>
          <a:lstStyle/>
          <a:p>
            <a:r>
              <a:rPr lang="en-US" sz="1100" dirty="0">
                <a:solidFill>
                  <a:prstClr val="black"/>
                </a:solidFill>
                <a:latin typeface="Avenir Light"/>
                <a:cs typeface="Avenir Light"/>
              </a:rPr>
              <a:t>http://52weeksofux.com/post/443828775/visual-hierarchy</a:t>
            </a:r>
          </a:p>
        </p:txBody>
      </p:sp>
    </p:spTree>
    <p:extLst>
      <p:ext uri="{BB962C8B-B14F-4D97-AF65-F5344CB8AC3E}">
        <p14:creationId xmlns:p14="http://schemas.microsoft.com/office/powerpoint/2010/main" val="17247652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SHOW STATE</a:t>
            </a:r>
            <a:endParaRPr lang="en-US" dirty="0">
              <a:latin typeface="Avenir Light"/>
              <a:cs typeface="Avenir Light"/>
            </a:endParaRPr>
          </a:p>
        </p:txBody>
      </p:sp>
      <p:grpSp>
        <p:nvGrpSpPr>
          <p:cNvPr id="7" name="Group 6"/>
          <p:cNvGrpSpPr/>
          <p:nvPr/>
        </p:nvGrpSpPr>
        <p:grpSpPr>
          <a:xfrm>
            <a:off x="1041399" y="3654740"/>
            <a:ext cx="7645401" cy="2987359"/>
            <a:chOff x="1041399" y="3654740"/>
            <a:chExt cx="7645401" cy="2987359"/>
          </a:xfrm>
        </p:grpSpPr>
        <p:pic>
          <p:nvPicPr>
            <p:cNvPr id="4" name="Picture 3" descr="process-street-empty-sta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399" y="3654740"/>
              <a:ext cx="3882389" cy="2987359"/>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645381" y="4864100"/>
              <a:ext cx="3041419" cy="461665"/>
            </a:xfrm>
            <a:prstGeom prst="rect">
              <a:avLst/>
            </a:prstGeom>
            <a:noFill/>
          </p:spPr>
          <p:txBody>
            <a:bodyPr wrap="none" rtlCol="0">
              <a:spAutoFit/>
            </a:bodyPr>
            <a:lstStyle/>
            <a:p>
              <a:r>
                <a:rPr lang="is-IS" sz="2400" dirty="0" smtClean="0">
                  <a:solidFill>
                    <a:prstClr val="black"/>
                  </a:solidFill>
                  <a:latin typeface="Avenir Light"/>
                  <a:cs typeface="Avenir Light"/>
                </a:rPr>
                <a:t>… </a:t>
              </a:r>
              <a:r>
                <a:rPr lang="en-US" sz="2400" dirty="0" smtClean="0">
                  <a:solidFill>
                    <a:prstClr val="black"/>
                  </a:solidFill>
                  <a:latin typeface="Avenir Light"/>
                  <a:cs typeface="Avenir Light"/>
                </a:rPr>
                <a:t>even </a:t>
              </a:r>
              <a:r>
                <a:rPr lang="en-US" sz="2400" dirty="0" smtClean="0">
                  <a:solidFill>
                    <a:srgbClr val="E46C0A"/>
                  </a:solidFill>
                  <a:latin typeface="Avenir Light"/>
                  <a:cs typeface="Avenir Light"/>
                </a:rPr>
                <a:t>EMPTY</a:t>
              </a:r>
              <a:r>
                <a:rPr lang="en-US" sz="2400" dirty="0" smtClean="0">
                  <a:solidFill>
                    <a:prstClr val="black"/>
                  </a:solidFill>
                  <a:latin typeface="Avenir Light"/>
                  <a:cs typeface="Avenir Light"/>
                </a:rPr>
                <a:t> state</a:t>
              </a:r>
              <a:endParaRPr lang="en-US" sz="2400" dirty="0">
                <a:solidFill>
                  <a:prstClr val="black"/>
                </a:solidFill>
                <a:latin typeface="Avenir Light"/>
                <a:cs typeface="Avenir Light"/>
              </a:endParaRPr>
            </a:p>
          </p:txBody>
        </p:sp>
      </p:grpSp>
      <p:sp>
        <p:nvSpPr>
          <p:cNvPr id="6" name="TextBox 5"/>
          <p:cNvSpPr txBox="1"/>
          <p:nvPr/>
        </p:nvSpPr>
        <p:spPr>
          <a:xfrm>
            <a:off x="5791200" y="1673225"/>
            <a:ext cx="2895600" cy="1938992"/>
          </a:xfrm>
          <a:prstGeom prst="rect">
            <a:avLst/>
          </a:prstGeom>
          <a:noFill/>
        </p:spPr>
        <p:txBody>
          <a:bodyPr wrap="square" rtlCol="0">
            <a:spAutoFit/>
          </a:bodyPr>
          <a:lstStyle/>
          <a:p>
            <a:r>
              <a:rPr lang="en-US" sz="2400" dirty="0" smtClean="0">
                <a:solidFill>
                  <a:prstClr val="black"/>
                </a:solidFill>
                <a:latin typeface="Avenir Light"/>
                <a:cs typeface="Avenir Light"/>
              </a:rPr>
              <a:t>Users shouldn’t need to remember or guess the state of their app. Show them. </a:t>
            </a:r>
          </a:p>
        </p:txBody>
      </p:sp>
      <p:pic>
        <p:nvPicPr>
          <p:cNvPr id="8" name="Picture 7" descr="kickstar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1455148"/>
            <a:ext cx="5232400" cy="17877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540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8f90660225824e1e6535bcb9be0d0b3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784258" cy="6858000"/>
          </a:xfrm>
          <a:prstGeom prst="rect">
            <a:avLst/>
          </a:prstGeom>
        </p:spPr>
      </p:pic>
      <p:sp>
        <p:nvSpPr>
          <p:cNvPr id="2" name="TextBox 1"/>
          <p:cNvSpPr txBox="1"/>
          <p:nvPr/>
        </p:nvSpPr>
        <p:spPr>
          <a:xfrm>
            <a:off x="6784258" y="3360370"/>
            <a:ext cx="1943161" cy="1200329"/>
          </a:xfrm>
          <a:prstGeom prst="rect">
            <a:avLst/>
          </a:prstGeom>
          <a:noFill/>
        </p:spPr>
        <p:txBody>
          <a:bodyPr wrap="none" rtlCol="0">
            <a:spAutoFit/>
          </a:bodyPr>
          <a:lstStyle/>
          <a:p>
            <a:r>
              <a:rPr lang="en-US" sz="2400" dirty="0" smtClean="0">
                <a:solidFill>
                  <a:prstClr val="black"/>
                </a:solidFill>
                <a:latin typeface="Avenir Light"/>
                <a:cs typeface="Avenir Light"/>
              </a:rPr>
              <a:t>What can </a:t>
            </a:r>
          </a:p>
          <a:p>
            <a:r>
              <a:rPr lang="en-US" sz="2400" dirty="0">
                <a:solidFill>
                  <a:prstClr val="black"/>
                </a:solidFill>
                <a:latin typeface="Avenir Light"/>
                <a:cs typeface="Avenir Light"/>
              </a:rPr>
              <a:t>y</a:t>
            </a:r>
            <a:r>
              <a:rPr lang="en-US" sz="2400" dirty="0" smtClean="0">
                <a:solidFill>
                  <a:prstClr val="black"/>
                </a:solidFill>
                <a:latin typeface="Avenir Light"/>
                <a:cs typeface="Avenir Light"/>
              </a:rPr>
              <a:t>ou leverage</a:t>
            </a:r>
          </a:p>
          <a:p>
            <a:r>
              <a:rPr lang="en-US" sz="2400" dirty="0">
                <a:solidFill>
                  <a:prstClr val="black"/>
                </a:solidFill>
                <a:latin typeface="Avenir Light"/>
                <a:cs typeface="Avenir Light"/>
              </a:rPr>
              <a:t>i</a:t>
            </a:r>
            <a:r>
              <a:rPr lang="en-US" sz="2400" dirty="0" smtClean="0">
                <a:solidFill>
                  <a:prstClr val="black"/>
                </a:solidFill>
                <a:latin typeface="Avenir Light"/>
                <a:cs typeface="Avenir Light"/>
              </a:rPr>
              <a:t>n design?</a:t>
            </a:r>
          </a:p>
        </p:txBody>
      </p:sp>
    </p:spTree>
    <p:extLst>
      <p:ext uri="{BB962C8B-B14F-4D97-AF65-F5344CB8AC3E}">
        <p14:creationId xmlns:p14="http://schemas.microsoft.com/office/powerpoint/2010/main" val="20872675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8500" y="330200"/>
            <a:ext cx="7598364" cy="769441"/>
          </a:xfrm>
          <a:prstGeom prst="rect">
            <a:avLst/>
          </a:prstGeom>
          <a:noFill/>
        </p:spPr>
        <p:txBody>
          <a:bodyPr wrap="none" rtlCol="0">
            <a:spAutoFit/>
          </a:bodyPr>
          <a:lstStyle/>
          <a:p>
            <a:r>
              <a:rPr lang="en-US" sz="4400" dirty="0" smtClean="0">
                <a:solidFill>
                  <a:prstClr val="black"/>
                </a:solidFill>
                <a:latin typeface="Avenir Light"/>
                <a:cs typeface="Avenir Light"/>
              </a:rPr>
              <a:t>But why are these sites great?</a:t>
            </a:r>
            <a:endParaRPr lang="en-US" sz="4400" dirty="0">
              <a:solidFill>
                <a:prstClr val="black"/>
              </a:solidFill>
              <a:latin typeface="Avenir Light"/>
              <a:cs typeface="Avenir Light"/>
            </a:endParaRPr>
          </a:p>
        </p:txBody>
      </p:sp>
      <p:pic>
        <p:nvPicPr>
          <p:cNvPr id="8" name="Picture 7" descr="563a832950778.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3" y="1231901"/>
            <a:ext cx="3568148" cy="2548678"/>
          </a:xfrm>
          <a:prstGeom prst="rect">
            <a:avLst/>
          </a:prstGeom>
        </p:spPr>
      </p:pic>
      <p:pic>
        <p:nvPicPr>
          <p:cNvPr id="9" name="Picture 8" descr="55f6f42a22f2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401" y="3898899"/>
            <a:ext cx="3644900" cy="2603499"/>
          </a:xfrm>
          <a:prstGeom prst="rect">
            <a:avLst/>
          </a:prstGeom>
        </p:spPr>
      </p:pic>
      <p:pic>
        <p:nvPicPr>
          <p:cNvPr id="10" name="Picture 9" descr="Weber-BBQ-Cultures-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42" y="3898899"/>
            <a:ext cx="5128257" cy="2619988"/>
          </a:xfrm>
          <a:prstGeom prst="rect">
            <a:avLst/>
          </a:prstGeom>
        </p:spPr>
      </p:pic>
      <p:pic>
        <p:nvPicPr>
          <p:cNvPr id="11" name="Picture 10" descr="In-Pieces-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4691" y="1169712"/>
            <a:ext cx="5217709" cy="2665688"/>
          </a:xfrm>
          <a:prstGeom prst="rect">
            <a:avLst/>
          </a:prstGeom>
        </p:spPr>
      </p:pic>
      <p:sp>
        <p:nvSpPr>
          <p:cNvPr id="12" name="TextBox 11"/>
          <p:cNvSpPr txBox="1"/>
          <p:nvPr/>
        </p:nvSpPr>
        <p:spPr>
          <a:xfrm>
            <a:off x="3313822" y="3395858"/>
            <a:ext cx="2045579" cy="769441"/>
          </a:xfrm>
          <a:prstGeom prst="rect">
            <a:avLst/>
          </a:prstGeom>
          <a:solidFill>
            <a:srgbClr val="FFFFFF">
              <a:alpha val="73000"/>
            </a:srgbClr>
          </a:solidFill>
        </p:spPr>
        <p:txBody>
          <a:bodyPr wrap="none" rtlCol="0">
            <a:spAutoFit/>
          </a:bodyPr>
          <a:lstStyle/>
          <a:p>
            <a:r>
              <a:rPr lang="en-US" sz="4400" dirty="0" smtClean="0">
                <a:solidFill>
                  <a:prstClr val="black"/>
                </a:solidFill>
                <a:latin typeface="Avenir Light"/>
                <a:cs typeface="Avenir Light"/>
              </a:rPr>
              <a:t>MOOD</a:t>
            </a:r>
            <a:endParaRPr lang="en-US" sz="4400" dirty="0">
              <a:solidFill>
                <a:prstClr val="black"/>
              </a:solidFill>
              <a:latin typeface="Avenir Light"/>
              <a:cs typeface="Avenir Light"/>
            </a:endParaRPr>
          </a:p>
        </p:txBody>
      </p:sp>
    </p:spTree>
    <p:extLst>
      <p:ext uri="{BB962C8B-B14F-4D97-AF65-F5344CB8AC3E}">
        <p14:creationId xmlns:p14="http://schemas.microsoft.com/office/powerpoint/2010/main" val="155968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8"/>
            <a:ext cx="8229600" cy="1143000"/>
          </a:xfrm>
        </p:spPr>
        <p:txBody>
          <a:bodyPr/>
          <a:lstStyle/>
          <a:p>
            <a:r>
              <a:rPr lang="en-US" dirty="0" smtClean="0">
                <a:latin typeface="Avenir Light"/>
                <a:cs typeface="Avenir Light"/>
              </a:rPr>
              <a:t>What about Mood? </a:t>
            </a:r>
            <a:endParaRPr lang="en-US" dirty="0">
              <a:latin typeface="Avenir Light"/>
              <a:cs typeface="Avenir Light"/>
            </a:endParaRPr>
          </a:p>
        </p:txBody>
      </p:sp>
      <p:pic>
        <p:nvPicPr>
          <p:cNvPr id="6" name="Picture 5" descr="56d58d01de4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853" y="1125538"/>
            <a:ext cx="7580947" cy="5414962"/>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4279900" y="2362200"/>
            <a:ext cx="1092200" cy="177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1740774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1143000"/>
          </a:xfrm>
        </p:spPr>
        <p:txBody>
          <a:bodyPr/>
          <a:lstStyle/>
          <a:p>
            <a:r>
              <a:rPr lang="en-US" dirty="0" smtClean="0">
                <a:latin typeface="Avenir Light"/>
                <a:cs typeface="Avenir Light"/>
              </a:rPr>
              <a:t>What about Mood? </a:t>
            </a:r>
            <a:endParaRPr lang="en-US" dirty="0">
              <a:latin typeface="Avenir Light"/>
              <a:cs typeface="Avenir Light"/>
            </a:endParaRPr>
          </a:p>
        </p:txBody>
      </p:sp>
      <p:pic>
        <p:nvPicPr>
          <p:cNvPr id="4" name="Picture 3" descr="56d418bc74f16.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 y="1260928"/>
            <a:ext cx="7124700" cy="50890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8236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Avenir Light"/>
                <a:cs typeface="Avenir Light"/>
              </a:rPr>
              <a:t>Photoreceptors</a:t>
            </a:r>
            <a:endParaRPr lang="en-US" dirty="0">
              <a:latin typeface="Avenir Light"/>
              <a:cs typeface="Avenir Light"/>
            </a:endParaRPr>
          </a:p>
        </p:txBody>
      </p:sp>
      <p:sp>
        <p:nvSpPr>
          <p:cNvPr id="3" name="Content Placeholder 2"/>
          <p:cNvSpPr>
            <a:spLocks noGrp="1"/>
          </p:cNvSpPr>
          <p:nvPr>
            <p:ph idx="1"/>
          </p:nvPr>
        </p:nvSpPr>
        <p:spPr>
          <a:xfrm>
            <a:off x="457200" y="1143000"/>
            <a:ext cx="8229600" cy="5367421"/>
          </a:xfrm>
        </p:spPr>
        <p:txBody>
          <a:bodyPr>
            <a:normAutofit/>
          </a:bodyPr>
          <a:lstStyle/>
          <a:p>
            <a:r>
              <a:rPr lang="en-US" sz="2400" dirty="0" smtClean="0">
                <a:latin typeface="Avenir Light"/>
                <a:cs typeface="Avenir Light"/>
              </a:rPr>
              <a:t>Rods and Cones</a:t>
            </a:r>
          </a:p>
          <a:p>
            <a:r>
              <a:rPr lang="en-US" sz="2400" dirty="0" smtClean="0">
                <a:latin typeface="Avenir Light"/>
                <a:cs typeface="Avenir Light"/>
              </a:rPr>
              <a:t>Cones</a:t>
            </a:r>
          </a:p>
          <a:p>
            <a:pPr lvl="1"/>
            <a:r>
              <a:rPr lang="en-US" sz="2400" dirty="0" smtClean="0">
                <a:latin typeface="Avenir Light"/>
                <a:cs typeface="Avenir Light"/>
              </a:rPr>
              <a:t>Operate in brighter light</a:t>
            </a:r>
          </a:p>
          <a:p>
            <a:pPr lvl="1"/>
            <a:r>
              <a:rPr lang="en-US" sz="2400" dirty="0" smtClean="0">
                <a:latin typeface="Avenir Light"/>
                <a:cs typeface="Avenir Light"/>
              </a:rPr>
              <a:t>Three kinds: </a:t>
            </a:r>
            <a:r>
              <a:rPr lang="en-US" sz="2400" dirty="0" smtClean="0">
                <a:solidFill>
                  <a:srgbClr val="E46C0A"/>
                </a:solidFill>
                <a:latin typeface="Avenir Light"/>
                <a:cs typeface="Avenir Light"/>
              </a:rPr>
              <a:t>Short</a:t>
            </a:r>
            <a:r>
              <a:rPr lang="en-US" sz="2400" dirty="0" smtClean="0">
                <a:latin typeface="Avenir Light"/>
                <a:cs typeface="Avenir Light"/>
              </a:rPr>
              <a:t>, </a:t>
            </a:r>
            <a:r>
              <a:rPr lang="en-US" sz="2400" dirty="0" smtClean="0">
                <a:solidFill>
                  <a:srgbClr val="E46C0A"/>
                </a:solidFill>
                <a:latin typeface="Avenir Light"/>
                <a:cs typeface="Avenir Light"/>
              </a:rPr>
              <a:t>Medium</a:t>
            </a:r>
            <a:r>
              <a:rPr lang="en-US" sz="2400" dirty="0" smtClean="0">
                <a:latin typeface="Avenir Light"/>
                <a:cs typeface="Avenir Light"/>
              </a:rPr>
              <a:t>, and </a:t>
            </a:r>
            <a:r>
              <a:rPr lang="en-US" sz="2400" dirty="0" smtClean="0">
                <a:solidFill>
                  <a:srgbClr val="E46C0A"/>
                </a:solidFill>
                <a:latin typeface="Avenir Light"/>
                <a:cs typeface="Avenir Light"/>
              </a:rPr>
              <a:t>Long</a:t>
            </a:r>
          </a:p>
          <a:p>
            <a:pPr lvl="1"/>
            <a:r>
              <a:rPr lang="en-US" sz="2400" b="1" dirty="0" smtClean="0">
                <a:solidFill>
                  <a:schemeClr val="accent6">
                    <a:lumMod val="75000"/>
                  </a:schemeClr>
                </a:solidFill>
                <a:latin typeface="Avenir Light"/>
                <a:cs typeface="Avenir Light"/>
              </a:rPr>
              <a:t>S</a:t>
            </a:r>
            <a:r>
              <a:rPr lang="en-US" sz="2400" dirty="0" smtClean="0">
                <a:latin typeface="Avenir Light"/>
                <a:cs typeface="Avenir Light"/>
              </a:rPr>
              <a:t> are weak and capture </a:t>
            </a:r>
            <a:r>
              <a:rPr lang="en-US" sz="2400" dirty="0" smtClean="0">
                <a:solidFill>
                  <a:schemeClr val="accent1"/>
                </a:solidFill>
                <a:latin typeface="Avenir Light"/>
                <a:cs typeface="Avenir Light"/>
              </a:rPr>
              <a:t>blue</a:t>
            </a:r>
            <a:r>
              <a:rPr lang="en-US" sz="2400" dirty="0" smtClean="0">
                <a:latin typeface="Avenir Light"/>
                <a:cs typeface="Avenir Light"/>
              </a:rPr>
              <a:t> wavelengths</a:t>
            </a:r>
          </a:p>
          <a:p>
            <a:pPr lvl="1"/>
            <a:r>
              <a:rPr lang="en-US" sz="2400" dirty="0" smtClean="0">
                <a:solidFill>
                  <a:srgbClr val="E46C0A"/>
                </a:solidFill>
                <a:latin typeface="Avenir Light"/>
                <a:cs typeface="Avenir Light"/>
              </a:rPr>
              <a:t>M</a:t>
            </a:r>
            <a:r>
              <a:rPr lang="en-US" sz="2400" dirty="0" smtClean="0">
                <a:latin typeface="Avenir Light"/>
                <a:cs typeface="Avenir Light"/>
              </a:rPr>
              <a:t> and </a:t>
            </a:r>
            <a:r>
              <a:rPr lang="en-US" sz="2400" dirty="0" smtClean="0">
                <a:solidFill>
                  <a:srgbClr val="E46C0A"/>
                </a:solidFill>
                <a:latin typeface="Avenir Light"/>
                <a:cs typeface="Avenir Light"/>
              </a:rPr>
              <a:t>L</a:t>
            </a:r>
            <a:r>
              <a:rPr lang="en-US" sz="2400" dirty="0" smtClean="0">
                <a:latin typeface="Avenir Light"/>
                <a:cs typeface="Avenir Light"/>
              </a:rPr>
              <a:t> are more powerful but overlapping</a:t>
            </a:r>
          </a:p>
          <a:p>
            <a:pPr lvl="1"/>
            <a:r>
              <a:rPr lang="en-US" sz="2400" dirty="0" smtClean="0">
                <a:solidFill>
                  <a:srgbClr val="E46C0A"/>
                </a:solidFill>
                <a:latin typeface="Avenir Light"/>
                <a:cs typeface="Avenir Light"/>
              </a:rPr>
              <a:t>M</a:t>
            </a:r>
            <a:r>
              <a:rPr lang="en-US" sz="2400" dirty="0" smtClean="0">
                <a:latin typeface="Avenir Light"/>
                <a:cs typeface="Avenir Light"/>
              </a:rPr>
              <a:t> centered in </a:t>
            </a:r>
            <a:r>
              <a:rPr lang="en-US" sz="2400" dirty="0" smtClean="0">
                <a:solidFill>
                  <a:schemeClr val="accent3">
                    <a:lumMod val="50000"/>
                  </a:schemeClr>
                </a:solidFill>
                <a:latin typeface="Avenir Light"/>
                <a:cs typeface="Avenir Light"/>
              </a:rPr>
              <a:t>green</a:t>
            </a:r>
            <a:r>
              <a:rPr lang="en-US" sz="2400" dirty="0" smtClean="0">
                <a:latin typeface="Avenir Light"/>
                <a:cs typeface="Avenir Light"/>
              </a:rPr>
              <a:t>, </a:t>
            </a:r>
            <a:r>
              <a:rPr lang="en-US" sz="2400" dirty="0" smtClean="0">
                <a:solidFill>
                  <a:srgbClr val="E46C0A"/>
                </a:solidFill>
                <a:latin typeface="Avenir Light"/>
                <a:cs typeface="Avenir Light"/>
              </a:rPr>
              <a:t>L</a:t>
            </a:r>
            <a:r>
              <a:rPr lang="en-US" sz="2400" dirty="0" smtClean="0">
                <a:latin typeface="Avenir Light"/>
                <a:cs typeface="Avenir Light"/>
              </a:rPr>
              <a:t> in yellow (red?)</a:t>
            </a:r>
          </a:p>
        </p:txBody>
      </p:sp>
      <p:pic>
        <p:nvPicPr>
          <p:cNvPr id="4" name="Picture 3" descr="Light-though-eye-bi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6082" y="4388476"/>
            <a:ext cx="4798467" cy="2469523"/>
          </a:xfrm>
          <a:prstGeom prst="rect">
            <a:avLst/>
          </a:prstGeom>
        </p:spPr>
      </p:pic>
    </p:spTree>
    <p:extLst>
      <p:ext uri="{BB962C8B-B14F-4D97-AF65-F5344CB8AC3E}">
        <p14:creationId xmlns:p14="http://schemas.microsoft.com/office/powerpoint/2010/main" val="205913094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01 at 8.42.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682060"/>
            <a:ext cx="8382000" cy="3551976"/>
          </a:xfrm>
          <a:prstGeom prst="rect">
            <a:avLst/>
          </a:prstGeom>
          <a:ln>
            <a:noFill/>
          </a:ln>
          <a:effectLst>
            <a:outerShdw blurRad="292100" dist="139700" dir="2700000" algn="tl" rotWithShape="0">
              <a:srgbClr val="333333">
                <a:alpha val="65000"/>
              </a:srgbClr>
            </a:outerShdw>
          </a:effectLst>
        </p:spPr>
      </p:pic>
      <p:sp>
        <p:nvSpPr>
          <p:cNvPr id="5" name="Title 1"/>
          <p:cNvSpPr>
            <a:spLocks noGrp="1"/>
          </p:cNvSpPr>
          <p:nvPr>
            <p:ph type="title"/>
          </p:nvPr>
        </p:nvSpPr>
        <p:spPr>
          <a:xfrm>
            <a:off x="457200" y="58738"/>
            <a:ext cx="8229600" cy="1143000"/>
          </a:xfrm>
        </p:spPr>
        <p:txBody>
          <a:bodyPr/>
          <a:lstStyle/>
          <a:p>
            <a:r>
              <a:rPr lang="en-US" dirty="0" smtClean="0">
                <a:latin typeface="Avenir Light"/>
                <a:cs typeface="Avenir Light"/>
              </a:rPr>
              <a:t>What about Mood? </a:t>
            </a:r>
            <a:endParaRPr lang="en-US" dirty="0">
              <a:latin typeface="Avenir Light"/>
              <a:cs typeface="Avenir Light"/>
            </a:endParaRPr>
          </a:p>
        </p:txBody>
      </p:sp>
    </p:spTree>
    <p:extLst>
      <p:ext uri="{BB962C8B-B14F-4D97-AF65-F5344CB8AC3E}">
        <p14:creationId xmlns:p14="http://schemas.microsoft.com/office/powerpoint/2010/main" val="6006074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44843" y="112971"/>
            <a:ext cx="8229600" cy="1143000"/>
          </a:xfrm>
        </p:spPr>
        <p:txBody>
          <a:bodyPr/>
          <a:lstStyle/>
          <a:p>
            <a:r>
              <a:rPr lang="en-US" dirty="0" smtClean="0">
                <a:latin typeface="Avenir Light"/>
                <a:cs typeface="Avenir Light"/>
              </a:rPr>
              <a:t>Is there a process for Mood?</a:t>
            </a:r>
            <a:endParaRPr lang="en-US" dirty="0">
              <a:latin typeface="Avenir Light"/>
              <a:cs typeface="Avenir Light"/>
            </a:endParaRPr>
          </a:p>
        </p:txBody>
      </p:sp>
      <p:pic>
        <p:nvPicPr>
          <p:cNvPr id="2" name="Picture 1" descr="MagicMoodBoard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300" y="2171700"/>
            <a:ext cx="6604000" cy="4686300"/>
          </a:xfrm>
          <a:prstGeom prst="rect">
            <a:avLst/>
          </a:prstGeom>
        </p:spPr>
      </p:pic>
      <p:sp>
        <p:nvSpPr>
          <p:cNvPr id="6" name="TextBox 5"/>
          <p:cNvSpPr txBox="1"/>
          <p:nvPr/>
        </p:nvSpPr>
        <p:spPr>
          <a:xfrm>
            <a:off x="297186" y="997647"/>
            <a:ext cx="8524914" cy="830997"/>
          </a:xfrm>
          <a:prstGeom prst="rect">
            <a:avLst/>
          </a:prstGeom>
          <a:noFill/>
        </p:spPr>
        <p:txBody>
          <a:bodyPr wrap="square" rtlCol="0">
            <a:spAutoFit/>
          </a:bodyPr>
          <a:lstStyle/>
          <a:p>
            <a:r>
              <a:rPr lang="en-US" sz="1600" i="1" dirty="0" smtClean="0">
                <a:solidFill>
                  <a:prstClr val="black"/>
                </a:solidFill>
                <a:latin typeface="Avenir Light"/>
                <a:cs typeface="Avenir Light"/>
              </a:rPr>
              <a:t>Mood boards </a:t>
            </a:r>
            <a:r>
              <a:rPr lang="en-US" sz="1600" dirty="0" smtClean="0">
                <a:solidFill>
                  <a:prstClr val="black"/>
                </a:solidFill>
                <a:latin typeface="Avenir Light"/>
                <a:cs typeface="Avenir Light"/>
              </a:rPr>
              <a:t>are a mechanism for putting together lots of pictures that you associate with good design for your product. Then, you can pick out the stylistic patterns across all the material that you have collected and translate that to your own site. </a:t>
            </a:r>
            <a:endParaRPr lang="en-US" sz="1600" i="1" dirty="0" smtClean="0">
              <a:solidFill>
                <a:prstClr val="black"/>
              </a:solidFill>
              <a:latin typeface="Avenir Light"/>
              <a:cs typeface="Avenir Light"/>
            </a:endParaRPr>
          </a:p>
        </p:txBody>
      </p:sp>
    </p:spTree>
    <p:extLst>
      <p:ext uri="{BB962C8B-B14F-4D97-AF65-F5344CB8AC3E}">
        <p14:creationId xmlns:p14="http://schemas.microsoft.com/office/powerpoint/2010/main" val="12361872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58738"/>
            <a:ext cx="8229600" cy="1143000"/>
          </a:xfrm>
        </p:spPr>
        <p:txBody>
          <a:bodyPr>
            <a:normAutofit/>
          </a:bodyPr>
          <a:lstStyle/>
          <a:p>
            <a:r>
              <a:rPr lang="en-US" dirty="0" smtClean="0">
                <a:latin typeface="Avenir Light"/>
                <a:cs typeface="Avenir Light"/>
              </a:rPr>
              <a:t>MOOD BOARDS</a:t>
            </a:r>
            <a:endParaRPr lang="en-US" dirty="0">
              <a:latin typeface="Avenir Light"/>
              <a:cs typeface="Avenir Light"/>
            </a:endParaRPr>
          </a:p>
        </p:txBody>
      </p:sp>
      <p:pic>
        <p:nvPicPr>
          <p:cNvPr id="5" name="Picture 4" descr="visex-mood-boa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112" y="1308310"/>
            <a:ext cx="7850254" cy="5404160"/>
          </a:xfrm>
          <a:prstGeom prst="rect">
            <a:avLst/>
          </a:prstGeom>
        </p:spPr>
      </p:pic>
    </p:spTree>
    <p:extLst>
      <p:ext uri="{BB962C8B-B14F-4D97-AF65-F5344CB8AC3E}">
        <p14:creationId xmlns:p14="http://schemas.microsoft.com/office/powerpoint/2010/main" val="18417214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58738"/>
            <a:ext cx="8229600" cy="1143000"/>
          </a:xfrm>
        </p:spPr>
        <p:txBody>
          <a:bodyPr/>
          <a:lstStyle/>
          <a:p>
            <a:r>
              <a:rPr lang="en-US" dirty="0" smtClean="0">
                <a:latin typeface="Avenir Light"/>
                <a:cs typeface="Avenir Light"/>
              </a:rPr>
              <a:t>MOOD BOARDS</a:t>
            </a:r>
            <a:endParaRPr lang="en-US" dirty="0">
              <a:latin typeface="Avenir Light"/>
              <a:cs typeface="Avenir Light"/>
            </a:endParaRPr>
          </a:p>
        </p:txBody>
      </p:sp>
      <p:pic>
        <p:nvPicPr>
          <p:cNvPr id="6" name="Picture 5" descr="Mid-Century-Modern-Interior-Mood-Boa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644" y="1045154"/>
            <a:ext cx="7823032" cy="5548249"/>
          </a:xfrm>
          <a:prstGeom prst="rect">
            <a:avLst/>
          </a:prstGeom>
        </p:spPr>
      </p:pic>
    </p:spTree>
    <p:extLst>
      <p:ext uri="{BB962C8B-B14F-4D97-AF65-F5344CB8AC3E}">
        <p14:creationId xmlns:p14="http://schemas.microsoft.com/office/powerpoint/2010/main" val="21302193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Avenir Light"/>
                <a:cs typeface="Avenir Light"/>
              </a:rPr>
              <a:t>DESIGN ON 3 LEVELS</a:t>
            </a:r>
            <a:endParaRPr lang="en-US" u="sng" dirty="0">
              <a:latin typeface="Avenir Light"/>
              <a:cs typeface="Avenir Light"/>
            </a:endParaRPr>
          </a:p>
        </p:txBody>
      </p:sp>
      <p:sp>
        <p:nvSpPr>
          <p:cNvPr id="3" name="Content Placeholder 2"/>
          <p:cNvSpPr>
            <a:spLocks noGrp="1"/>
          </p:cNvSpPr>
          <p:nvPr>
            <p:ph idx="1"/>
          </p:nvPr>
        </p:nvSpPr>
        <p:spPr>
          <a:xfrm>
            <a:off x="457200" y="1503787"/>
            <a:ext cx="8229600" cy="4525963"/>
          </a:xfrm>
        </p:spPr>
        <p:txBody>
          <a:bodyPr>
            <a:normAutofit fontScale="92500" lnSpcReduction="10000"/>
          </a:bodyPr>
          <a:lstStyle/>
          <a:p>
            <a:pPr marL="0" indent="0">
              <a:buNone/>
            </a:pPr>
            <a:r>
              <a:rPr lang="en-US" sz="4000" dirty="0" smtClean="0">
                <a:solidFill>
                  <a:schemeClr val="accent6">
                    <a:lumMod val="75000"/>
                  </a:schemeClr>
                </a:solidFill>
                <a:latin typeface="Avenir Light"/>
                <a:cs typeface="Avenir Light"/>
              </a:rPr>
              <a:t>HIGH-LEVEL</a:t>
            </a:r>
          </a:p>
          <a:p>
            <a:pPr marL="0" indent="0">
              <a:buNone/>
            </a:pPr>
            <a:r>
              <a:rPr lang="en-US" dirty="0">
                <a:solidFill>
                  <a:schemeClr val="tx1">
                    <a:lumMod val="65000"/>
                    <a:lumOff val="35000"/>
                  </a:schemeClr>
                </a:solidFill>
                <a:latin typeface="Avenir Light"/>
                <a:cs typeface="Avenir Light"/>
              </a:rPr>
              <a:t>i</a:t>
            </a:r>
            <a:r>
              <a:rPr lang="en-US" dirty="0" smtClean="0">
                <a:solidFill>
                  <a:schemeClr val="tx1">
                    <a:lumMod val="65000"/>
                    <a:lumOff val="35000"/>
                  </a:schemeClr>
                </a:solidFill>
                <a:latin typeface="Avenir Light"/>
                <a:cs typeface="Avenir Light"/>
              </a:rPr>
              <a:t>nformation hierarchy, progressive disclosure</a:t>
            </a:r>
          </a:p>
          <a:p>
            <a:pPr marL="0" indent="0">
              <a:buNone/>
            </a:pPr>
            <a:endParaRPr lang="en-US" sz="2800" dirty="0">
              <a:latin typeface="Avenir Light"/>
              <a:cs typeface="Avenir Light"/>
            </a:endParaRPr>
          </a:p>
          <a:p>
            <a:pPr marL="0" indent="0">
              <a:buNone/>
            </a:pPr>
            <a:r>
              <a:rPr lang="en-US" sz="4000" dirty="0" smtClean="0">
                <a:solidFill>
                  <a:schemeClr val="accent6">
                    <a:lumMod val="75000"/>
                  </a:schemeClr>
                </a:solidFill>
                <a:latin typeface="Avenir Light"/>
                <a:cs typeface="Avenir Light"/>
              </a:rPr>
              <a:t>MEDIUM-LEVEL</a:t>
            </a:r>
          </a:p>
          <a:p>
            <a:pPr marL="0" indent="0">
              <a:buNone/>
            </a:pPr>
            <a:r>
              <a:rPr lang="en-US" dirty="0" smtClean="0">
                <a:solidFill>
                  <a:srgbClr val="595959"/>
                </a:solidFill>
                <a:latin typeface="Avenir Light"/>
                <a:cs typeface="Avenir Light"/>
              </a:rPr>
              <a:t>gestalt principles, grid designs, balance </a:t>
            </a:r>
          </a:p>
          <a:p>
            <a:pPr marL="0" indent="0">
              <a:buNone/>
            </a:pPr>
            <a:endParaRPr lang="en-US" dirty="0">
              <a:latin typeface="Avenir Light"/>
              <a:cs typeface="Avenir Light"/>
            </a:endParaRPr>
          </a:p>
          <a:p>
            <a:pPr marL="0" indent="0">
              <a:buNone/>
            </a:pPr>
            <a:r>
              <a:rPr lang="en-US" sz="4000" dirty="0" smtClean="0">
                <a:solidFill>
                  <a:srgbClr val="E46C0A"/>
                </a:solidFill>
                <a:latin typeface="Avenir Light"/>
                <a:cs typeface="Avenir Light"/>
              </a:rPr>
              <a:t>LOW-LEVEL</a:t>
            </a:r>
          </a:p>
          <a:p>
            <a:pPr marL="0" indent="0">
              <a:buNone/>
            </a:pPr>
            <a:r>
              <a:rPr lang="en-US" dirty="0" err="1">
                <a:solidFill>
                  <a:srgbClr val="595959"/>
                </a:solidFill>
                <a:latin typeface="Avenir Light"/>
                <a:cs typeface="Avenir Light"/>
              </a:rPr>
              <a:t>p</a:t>
            </a:r>
            <a:r>
              <a:rPr lang="en-US" dirty="0" err="1" smtClean="0">
                <a:solidFill>
                  <a:srgbClr val="595959"/>
                </a:solidFill>
                <a:latin typeface="Avenir Light"/>
                <a:cs typeface="Avenir Light"/>
              </a:rPr>
              <a:t>reattentive</a:t>
            </a:r>
            <a:r>
              <a:rPr lang="en-US" dirty="0" smtClean="0">
                <a:solidFill>
                  <a:srgbClr val="595959"/>
                </a:solidFill>
                <a:latin typeface="Avenir Light"/>
                <a:cs typeface="Avenir Light"/>
              </a:rPr>
              <a:t> processing, colors, typography </a:t>
            </a:r>
            <a:endParaRPr lang="en-US" dirty="0">
              <a:solidFill>
                <a:srgbClr val="595959"/>
              </a:solidFill>
              <a:latin typeface="Avenir Light"/>
              <a:cs typeface="Avenir Light"/>
            </a:endParaRPr>
          </a:p>
        </p:txBody>
      </p:sp>
    </p:spTree>
    <p:extLst>
      <p:ext uri="{BB962C8B-B14F-4D97-AF65-F5344CB8AC3E}">
        <p14:creationId xmlns:p14="http://schemas.microsoft.com/office/powerpoint/2010/main" val="18972069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Avenir Light"/>
                <a:cs typeface="Avenir Light"/>
              </a:rPr>
              <a:t>Photoreceptors</a:t>
            </a:r>
            <a:endParaRPr lang="en-US" dirty="0">
              <a:latin typeface="Avenir Light"/>
              <a:cs typeface="Avenir Light"/>
            </a:endParaRPr>
          </a:p>
        </p:txBody>
      </p:sp>
      <p:sp>
        <p:nvSpPr>
          <p:cNvPr id="3" name="Content Placeholder 2"/>
          <p:cNvSpPr>
            <a:spLocks noGrp="1"/>
          </p:cNvSpPr>
          <p:nvPr>
            <p:ph idx="1"/>
          </p:nvPr>
        </p:nvSpPr>
        <p:spPr>
          <a:xfrm>
            <a:off x="457200" y="1143000"/>
            <a:ext cx="8487090" cy="5367421"/>
          </a:xfrm>
        </p:spPr>
        <p:txBody>
          <a:bodyPr>
            <a:normAutofit/>
          </a:bodyPr>
          <a:lstStyle/>
          <a:p>
            <a:r>
              <a:rPr lang="en-US" sz="2400" dirty="0" smtClean="0">
                <a:latin typeface="Avenir Light"/>
                <a:cs typeface="Avenir Light"/>
              </a:rPr>
              <a:t>Different wavelengths require our eyes to focus differently. </a:t>
            </a:r>
          </a:p>
          <a:p>
            <a:pPr lvl="1"/>
            <a:r>
              <a:rPr lang="en-US" sz="2400" dirty="0" smtClean="0">
                <a:latin typeface="Avenir Light"/>
                <a:cs typeface="Avenir Light"/>
              </a:rPr>
              <a:t>We have trouble focusing on highly separated ones simultaneously</a:t>
            </a:r>
          </a:p>
        </p:txBody>
      </p:sp>
      <p:pic>
        <p:nvPicPr>
          <p:cNvPr id="5" name="Picture 4" descr="spectru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51" y="2934399"/>
            <a:ext cx="8394700" cy="2959100"/>
          </a:xfrm>
          <a:prstGeom prst="rect">
            <a:avLst/>
          </a:prstGeom>
        </p:spPr>
      </p:pic>
    </p:spTree>
    <p:extLst>
      <p:ext uri="{BB962C8B-B14F-4D97-AF65-F5344CB8AC3E}">
        <p14:creationId xmlns:p14="http://schemas.microsoft.com/office/powerpoint/2010/main" val="22270346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1473</TotalTime>
  <Words>1392</Words>
  <Application>Microsoft Macintosh PowerPoint</Application>
  <PresentationFormat>On-screen Show (4:3)</PresentationFormat>
  <Paragraphs>278</Paragraphs>
  <Slides>84</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84</vt:i4>
      </vt:variant>
    </vt:vector>
  </HeadingPairs>
  <TitlesOfParts>
    <vt:vector size="91" baseType="lpstr">
      <vt:lpstr>Avenir Book</vt:lpstr>
      <vt:lpstr>Avenir Light</vt:lpstr>
      <vt:lpstr>Avenir Next Regular</vt:lpstr>
      <vt:lpstr>Calibri</vt:lpstr>
      <vt:lpstr>Wingdings</vt:lpstr>
      <vt:lpstr>Arial</vt:lpstr>
      <vt:lpstr>Office Theme</vt:lpstr>
      <vt:lpstr>PowerPoint Presentation</vt:lpstr>
      <vt:lpstr>PowerPoint Presentation</vt:lpstr>
      <vt:lpstr>The Bandwidth: Big O for People</vt:lpstr>
      <vt:lpstr>Big O for People</vt:lpstr>
      <vt:lpstr>Big O for People</vt:lpstr>
      <vt:lpstr>Big O for People</vt:lpstr>
      <vt:lpstr>Your Eyes</vt:lpstr>
      <vt:lpstr>Photoreceptors</vt:lpstr>
      <vt:lpstr>Photoreceptors</vt:lpstr>
      <vt:lpstr>PowerPoint Presentation</vt:lpstr>
      <vt:lpstr>PowerPoint Presentation</vt:lpstr>
      <vt:lpstr>PowerPoint Presentation</vt:lpstr>
      <vt:lpstr>PowerPoint Presentation</vt:lpstr>
      <vt:lpstr>PowerPoint Presentation</vt:lpstr>
      <vt:lpstr>There are color combinations that ‘ring’</vt:lpstr>
      <vt:lpstr>PowerPoint Presentation</vt:lpstr>
      <vt:lpstr>PowerPoint Presentation</vt:lpstr>
      <vt:lpstr>PowerPoint Presentation</vt:lpstr>
      <vt:lpstr>Color Blindness</vt:lpstr>
      <vt:lpstr>Preattentive Processing</vt:lpstr>
      <vt:lpstr>Find the ‘W’</vt:lpstr>
      <vt:lpstr>Find the ‘W’</vt:lpstr>
      <vt:lpstr>Find the ‘W’</vt:lpstr>
      <vt:lpstr>Find the ‘W’</vt:lpstr>
      <vt:lpstr>Preattentive Processing</vt:lpstr>
      <vt:lpstr>Preattentive Processing</vt:lpstr>
      <vt:lpstr>Preattentive Processing</vt:lpstr>
      <vt:lpstr>GESTALT PRINCIPLES</vt:lpstr>
      <vt:lpstr>Law of Proximity</vt:lpstr>
      <vt:lpstr>Law of Proximity</vt:lpstr>
      <vt:lpstr>Law of Proximity</vt:lpstr>
      <vt:lpstr>Law of Similarity</vt:lpstr>
      <vt:lpstr>Law of Similarity</vt:lpstr>
      <vt:lpstr>Law of Similarity</vt:lpstr>
      <vt:lpstr>Law of Common Fate</vt:lpstr>
      <vt:lpstr>Law of Continuity</vt:lpstr>
      <vt:lpstr>Law of Continuity</vt:lpstr>
      <vt:lpstr>Figure / Ground</vt:lpstr>
      <vt:lpstr>Figure / Ground</vt:lpstr>
      <vt:lpstr>PowerPoint Presentation</vt:lpstr>
      <vt:lpstr>Vision is shaped by the brain</vt:lpstr>
      <vt:lpstr>By our experiences with the world</vt:lpstr>
      <vt:lpstr>By our context</vt:lpstr>
      <vt:lpstr>By trying to fill in the gaps</vt:lpstr>
      <vt:lpstr>How the eye works</vt:lpstr>
      <vt:lpstr>3 Kinds of Memory: Diff. Storage &amp; Decay</vt:lpstr>
      <vt:lpstr>Perceptual Memory</vt:lpstr>
      <vt:lpstr>PowerPoint Presentation</vt:lpstr>
      <vt:lpstr>Working Memory</vt:lpstr>
      <vt:lpstr>Quick, Memorize this</vt:lpstr>
      <vt:lpstr>Quick, Memorize this</vt:lpstr>
      <vt:lpstr>Working Memory</vt:lpstr>
      <vt:lpstr>Quick, Memorize this</vt:lpstr>
      <vt:lpstr>Quick, Memorize this</vt:lpstr>
      <vt:lpstr>Working Memory</vt:lpstr>
      <vt:lpstr>Quick, Memorize this</vt:lpstr>
      <vt:lpstr>Quick, Memorize this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Long-term Memory</vt:lpstr>
      <vt:lpstr>Long-term Memory</vt:lpstr>
      <vt:lpstr>Designing for Memory?</vt:lpstr>
      <vt:lpstr>If you want people to remember…</vt:lpstr>
      <vt:lpstr>If you want people to remember…</vt:lpstr>
      <vt:lpstr>If you want people to remember…</vt:lpstr>
      <vt:lpstr>PROGRESSIVE DISCLOSURE</vt:lpstr>
      <vt:lpstr>VISUAL HIERARCHY</vt:lpstr>
      <vt:lpstr>SHOW STATE</vt:lpstr>
      <vt:lpstr>PowerPoint Presentation</vt:lpstr>
      <vt:lpstr>PowerPoint Presentation</vt:lpstr>
      <vt:lpstr>What about Mood? </vt:lpstr>
      <vt:lpstr>What about Mood? </vt:lpstr>
      <vt:lpstr>What about Mood? </vt:lpstr>
      <vt:lpstr>Is there a process for Mood?</vt:lpstr>
      <vt:lpstr>MOOD BOARDS</vt:lpstr>
      <vt:lpstr>MOOD BOARDS</vt:lpstr>
      <vt:lpstr>DESIGN ON 3 LEVELS</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 Peck</dc:creator>
  <cp:lastModifiedBy>Microsoft Office User</cp:lastModifiedBy>
  <cp:revision>173</cp:revision>
  <dcterms:created xsi:type="dcterms:W3CDTF">2016-02-15T02:20:02Z</dcterms:created>
  <dcterms:modified xsi:type="dcterms:W3CDTF">2017-08-27T02:16:35Z</dcterms:modified>
</cp:coreProperties>
</file>